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85"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86"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Jm9nZl5dgdnZA6pZKKL6mQ9JA1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39D868-7715-4682-8A08-92856B781222}">
  <a:tblStyle styleId="{9E39D868-7715-4682-8A08-92856B781222}"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F0F0F0"/>
          </a:solidFill>
        </a:fill>
      </a:tcStyle>
    </a:band1H>
    <a:band2H>
      <a:tcTxStyle b="off" i="off"/>
      <a:tcStyle>
        <a:tcBdr/>
      </a:tcStyle>
    </a:band2H>
    <a:band1V>
      <a:tcTxStyle b="off" i="off"/>
      <a:tcStyle>
        <a:tcBdr/>
        <a:fill>
          <a:solidFill>
            <a:srgbClr val="F0F0F0"/>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chemeClr val="l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fill>
          <a:solidFill>
            <a:schemeClr val="accent3"/>
          </a:solidFill>
        </a:fill>
      </a:tcStyle>
    </a:firstRow>
    <a:neCell>
      <a:tcTxStyle b="off" i="off"/>
      <a:tcStyle>
        <a:tcBdr/>
      </a:tcStyle>
    </a:neCell>
    <a:nwCell>
      <a:tcTxStyle b="off" i="off"/>
      <a:tcStyle>
        <a:tcBdr/>
      </a:tcStyle>
    </a:nwCell>
  </a:tblStyle>
  <a:tblStyle styleId="{030E2E45-FEF7-45A9-8A8D-6B5CC2A03BF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00" autoAdjust="0"/>
    <p:restoredTop sz="94660"/>
  </p:normalViewPr>
  <p:slideViewPr>
    <p:cSldViewPr snapToGrid="0">
      <p:cViewPr varScale="1">
        <p:scale>
          <a:sx n="92" d="100"/>
          <a:sy n="92" d="100"/>
        </p:scale>
        <p:origin x="138" y="5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Data included features, descriptions, and housing images. We wanted to make sure we were exploring all avenues of data usage, so in addition to the models and word clouds we built, we also leveraged the housing imagery.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21" name="Google Shape;3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175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57558fd9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gc57558fd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imeo.com/521705169"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445"/>
        <p:cNvGrpSpPr/>
        <p:nvPr/>
      </p:nvGrpSpPr>
      <p:grpSpPr>
        <a:xfrm>
          <a:off x="0" y="0"/>
          <a:ext cx="0" cy="0"/>
          <a:chOff x="0" y="0"/>
          <a:chExt cx="0" cy="0"/>
        </a:xfrm>
      </p:grpSpPr>
      <p:sp>
        <p:nvSpPr>
          <p:cNvPr id="446" name="Google Shape;446;p28"/>
          <p:cNvSpPr txBox="1"/>
          <p:nvPr/>
        </p:nvSpPr>
        <p:spPr>
          <a:xfrm>
            <a:off x="198782" y="2397968"/>
            <a:ext cx="6868768" cy="20620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800"/>
              <a:buFont typeface="Arial"/>
              <a:buNone/>
            </a:pPr>
            <a:r>
              <a:rPr lang="en-US" sz="4400" b="1" dirty="0">
                <a:solidFill>
                  <a:srgbClr val="FFD966"/>
                </a:solidFill>
                <a:latin typeface="Calibri"/>
                <a:cs typeface="Calibri"/>
                <a:sym typeface="Calibri"/>
              </a:rPr>
              <a:t>Please see the recording of our presentation at </a:t>
            </a:r>
            <a:r>
              <a:rPr lang="en-US" sz="4000" b="1" dirty="0">
                <a:solidFill>
                  <a:srgbClr val="FFD966"/>
                </a:solidFill>
                <a:latin typeface="Calibri"/>
                <a:cs typeface="Calibri"/>
                <a:sym typeface="Calibri"/>
                <a:hlinkClick r:id="rId3"/>
              </a:rPr>
              <a:t>https://vimeo.com/521705169</a:t>
            </a:r>
            <a:r>
              <a:rPr lang="en-US" sz="4000" b="1" dirty="0">
                <a:solidFill>
                  <a:srgbClr val="FFD966"/>
                </a:solidFill>
                <a:latin typeface="Calibri"/>
                <a:cs typeface="Calibri"/>
                <a:sym typeface="Calibri"/>
              </a:rPr>
              <a:t> </a:t>
            </a:r>
            <a:endParaRPr sz="4000" b="0" i="0" u="none" strike="noStrike" cap="none" dirty="0">
              <a:solidFill>
                <a:srgbClr val="000000"/>
              </a:solidFill>
              <a:latin typeface="Arial"/>
              <a:ea typeface="Arial"/>
              <a:cs typeface="Arial"/>
              <a:sym typeface="Arial"/>
            </a:endParaRPr>
          </a:p>
        </p:txBody>
      </p:sp>
      <p:pic>
        <p:nvPicPr>
          <p:cNvPr id="447" name="Google Shape;447;p28" descr="A body of water with buildings in the background&#10;&#10;Description automatically generated with medium confidence"/>
          <p:cNvPicPr preferRelativeResize="0"/>
          <p:nvPr/>
        </p:nvPicPr>
        <p:blipFill rotWithShape="1">
          <a:blip r:embed="rId4">
            <a:alphaModFix/>
          </a:blip>
          <a:srcRect/>
          <a:stretch/>
        </p:blipFill>
        <p:spPr>
          <a:xfrm>
            <a:off x="7193458" y="0"/>
            <a:ext cx="4998542" cy="6858000"/>
          </a:xfrm>
          <a:prstGeom prst="rect">
            <a:avLst/>
          </a:prstGeom>
          <a:noFill/>
          <a:ln>
            <a:noFill/>
          </a:ln>
        </p:spPr>
      </p:pic>
      <p:sp>
        <p:nvSpPr>
          <p:cNvPr id="4" name="Google Shape;98;p2">
            <a:extLst>
              <a:ext uri="{FF2B5EF4-FFF2-40B4-BE49-F238E27FC236}">
                <a16:creationId xmlns:a16="http://schemas.microsoft.com/office/drawing/2014/main" id="{7B1F483E-1581-4606-8D48-180192E6B261}"/>
              </a:ext>
            </a:extLst>
          </p:cNvPr>
          <p:cNvSpPr txBox="1"/>
          <p:nvPr/>
        </p:nvSpPr>
        <p:spPr>
          <a:xfrm>
            <a:off x="198782" y="185531"/>
            <a:ext cx="6030568"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dirty="0">
                <a:solidFill>
                  <a:srgbClr val="FFD966"/>
                </a:solidFill>
                <a:latin typeface="Calibri"/>
                <a:ea typeface="Arial"/>
                <a:cs typeface="Calibri"/>
                <a:sym typeface="Calibri"/>
              </a:rPr>
              <a:t>Video Presentation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38066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246"/>
        <p:cNvGrpSpPr/>
        <p:nvPr/>
      </p:nvGrpSpPr>
      <p:grpSpPr>
        <a:xfrm>
          <a:off x="0" y="0"/>
          <a:ext cx="0" cy="0"/>
          <a:chOff x="0" y="0"/>
          <a:chExt cx="0" cy="0"/>
        </a:xfrm>
      </p:grpSpPr>
      <p:sp>
        <p:nvSpPr>
          <p:cNvPr id="247" name="Google Shape;247;p9"/>
          <p:cNvSpPr txBox="1"/>
          <p:nvPr/>
        </p:nvSpPr>
        <p:spPr>
          <a:xfrm>
            <a:off x="198782" y="185531"/>
            <a:ext cx="474427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Data Overview</a:t>
            </a:r>
            <a:endParaRPr sz="1400" b="0" i="0" u="none" strike="noStrike" cap="none">
              <a:solidFill>
                <a:srgbClr val="000000"/>
              </a:solidFill>
              <a:latin typeface="Arial"/>
              <a:ea typeface="Arial"/>
              <a:cs typeface="Arial"/>
              <a:sym typeface="Arial"/>
            </a:endParaRPr>
          </a:p>
        </p:txBody>
      </p:sp>
      <p:sp>
        <p:nvSpPr>
          <p:cNvPr id="248" name="Google Shape;248;p9"/>
          <p:cNvSpPr/>
          <p:nvPr/>
        </p:nvSpPr>
        <p:spPr>
          <a:xfrm>
            <a:off x="5683129" y="609600"/>
            <a:ext cx="6360236" cy="6031995"/>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49" name="Google Shape;249;p9"/>
          <p:cNvCxnSpPr/>
          <p:nvPr/>
        </p:nvCxnSpPr>
        <p:spPr>
          <a:xfrm>
            <a:off x="5642177" y="6641595"/>
            <a:ext cx="6428317" cy="38102"/>
          </a:xfrm>
          <a:prstGeom prst="straightConnector1">
            <a:avLst/>
          </a:prstGeom>
          <a:noFill/>
          <a:ln w="76200" cap="flat" cmpd="sng">
            <a:solidFill>
              <a:srgbClr val="FFD966"/>
            </a:solidFill>
            <a:prstDash val="solid"/>
            <a:miter lim="800000"/>
            <a:headEnd type="none" w="sm" len="sm"/>
            <a:tailEnd type="none" w="sm" len="sm"/>
          </a:ln>
        </p:spPr>
      </p:cxnSp>
      <p:cxnSp>
        <p:nvCxnSpPr>
          <p:cNvPr id="250" name="Google Shape;250;p9"/>
          <p:cNvCxnSpPr/>
          <p:nvPr/>
        </p:nvCxnSpPr>
        <p:spPr>
          <a:xfrm rot="10800000">
            <a:off x="5683125" y="571498"/>
            <a:ext cx="0" cy="6070097"/>
          </a:xfrm>
          <a:prstGeom prst="straightConnector1">
            <a:avLst/>
          </a:prstGeom>
          <a:noFill/>
          <a:ln w="76200" cap="flat" cmpd="sng">
            <a:solidFill>
              <a:srgbClr val="FFD966"/>
            </a:solidFill>
            <a:prstDash val="solid"/>
            <a:miter lim="800000"/>
            <a:headEnd type="none" w="sm" len="sm"/>
            <a:tailEnd type="none" w="sm" len="sm"/>
          </a:ln>
        </p:spPr>
      </p:cxnSp>
      <p:cxnSp>
        <p:nvCxnSpPr>
          <p:cNvPr id="251" name="Google Shape;251;p9"/>
          <p:cNvCxnSpPr/>
          <p:nvPr/>
        </p:nvCxnSpPr>
        <p:spPr>
          <a:xfrm flipH="1">
            <a:off x="5676215" y="609599"/>
            <a:ext cx="6340022" cy="1"/>
          </a:xfrm>
          <a:prstGeom prst="straightConnector1">
            <a:avLst/>
          </a:prstGeom>
          <a:noFill/>
          <a:ln w="76200" cap="flat" cmpd="sng">
            <a:solidFill>
              <a:srgbClr val="FFD966"/>
            </a:solidFill>
            <a:prstDash val="solid"/>
            <a:miter lim="800000"/>
            <a:headEnd type="none" w="sm" len="sm"/>
            <a:tailEnd type="none" w="sm" len="sm"/>
          </a:ln>
        </p:spPr>
      </p:cxnSp>
      <p:cxnSp>
        <p:nvCxnSpPr>
          <p:cNvPr id="252" name="Google Shape;252;p9"/>
          <p:cNvCxnSpPr/>
          <p:nvPr/>
        </p:nvCxnSpPr>
        <p:spPr>
          <a:xfrm flipH="1">
            <a:off x="12043365" y="571498"/>
            <a:ext cx="4" cy="6097086"/>
          </a:xfrm>
          <a:prstGeom prst="straightConnector1">
            <a:avLst/>
          </a:prstGeom>
          <a:noFill/>
          <a:ln w="76200" cap="flat" cmpd="sng">
            <a:solidFill>
              <a:srgbClr val="FFD966"/>
            </a:solidFill>
            <a:prstDash val="solid"/>
            <a:miter lim="800000"/>
            <a:headEnd type="none" w="sm" len="sm"/>
            <a:tailEnd type="none" w="sm" len="sm"/>
          </a:ln>
        </p:spPr>
      </p:cxnSp>
      <p:sp>
        <p:nvSpPr>
          <p:cNvPr id="253" name="Google Shape;253;p9"/>
          <p:cNvSpPr txBox="1"/>
          <p:nvPr/>
        </p:nvSpPr>
        <p:spPr>
          <a:xfrm>
            <a:off x="351182" y="1305342"/>
            <a:ext cx="5099226" cy="45012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What aspects correlate with sale price?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Strong positive relationships exist between sale price and:</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Bathroom count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Bedroom count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Living area square feet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School rating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Number of stories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Mean students per teacher</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Strong negative correlations exists between sale price 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Number of high schools</a:t>
            </a:r>
            <a:endParaRPr sz="1400" b="0" i="0" u="none" strike="noStrike" cap="none">
              <a:solidFill>
                <a:srgbClr val="000000"/>
              </a:solidFill>
              <a:latin typeface="Arial"/>
              <a:ea typeface="Arial"/>
              <a:cs typeface="Arial"/>
              <a:sym typeface="Arial"/>
            </a:endParaRPr>
          </a:p>
        </p:txBody>
      </p:sp>
      <p:sp>
        <p:nvSpPr>
          <p:cNvPr id="254" name="Google Shape;254;p9"/>
          <p:cNvSpPr txBox="1"/>
          <p:nvPr/>
        </p:nvSpPr>
        <p:spPr>
          <a:xfrm>
            <a:off x="6181852" y="939303"/>
            <a:ext cx="136473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Correlation Matrix</a:t>
            </a:r>
            <a:endParaRPr sz="1400" b="0" i="0" u="none" strike="noStrike" cap="none">
              <a:solidFill>
                <a:srgbClr val="000000"/>
              </a:solidFill>
              <a:latin typeface="Arial"/>
              <a:ea typeface="Arial"/>
              <a:cs typeface="Arial"/>
              <a:sym typeface="Arial"/>
            </a:endParaRPr>
          </a:p>
        </p:txBody>
      </p:sp>
      <p:pic>
        <p:nvPicPr>
          <p:cNvPr id="255" name="Google Shape;255;p9"/>
          <p:cNvPicPr preferRelativeResize="0"/>
          <p:nvPr/>
        </p:nvPicPr>
        <p:blipFill rotWithShape="1">
          <a:blip r:embed="rId3">
            <a:alphaModFix/>
          </a:blip>
          <a:srcRect/>
          <a:stretch/>
        </p:blipFill>
        <p:spPr>
          <a:xfrm>
            <a:off x="5915842" y="1216302"/>
            <a:ext cx="5766641" cy="5320975"/>
          </a:xfrm>
          <a:prstGeom prst="rect">
            <a:avLst/>
          </a:prstGeom>
          <a:noFill/>
          <a:ln>
            <a:noFill/>
          </a:ln>
        </p:spPr>
      </p:pic>
      <p:sp>
        <p:nvSpPr>
          <p:cNvPr id="256" name="Google Shape;25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260"/>
        <p:cNvGrpSpPr/>
        <p:nvPr/>
      </p:nvGrpSpPr>
      <p:grpSpPr>
        <a:xfrm>
          <a:off x="0" y="0"/>
          <a:ext cx="0" cy="0"/>
          <a:chOff x="0" y="0"/>
          <a:chExt cx="0" cy="0"/>
        </a:xfrm>
      </p:grpSpPr>
      <p:sp>
        <p:nvSpPr>
          <p:cNvPr id="261" name="Google Shape;261;p10"/>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Data Transformation</a:t>
            </a:r>
            <a:endParaRPr sz="1400" b="0" i="0" u="none" strike="noStrike" cap="none">
              <a:solidFill>
                <a:srgbClr val="000000"/>
              </a:solidFill>
              <a:latin typeface="Arial"/>
              <a:ea typeface="Arial"/>
              <a:cs typeface="Arial"/>
              <a:sym typeface="Arial"/>
            </a:endParaRPr>
          </a:p>
        </p:txBody>
      </p:sp>
      <p:graphicFrame>
        <p:nvGraphicFramePr>
          <p:cNvPr id="262" name="Google Shape;262;p10"/>
          <p:cNvGraphicFramePr/>
          <p:nvPr/>
        </p:nvGraphicFramePr>
        <p:xfrm>
          <a:off x="6660107" y="1517233"/>
          <a:ext cx="4995075" cy="5348377"/>
        </p:xfrm>
        <a:graphic>
          <a:graphicData uri="http://schemas.openxmlformats.org/drawingml/2006/table">
            <a:tbl>
              <a:tblPr firstRow="1" firstCol="1" bandRow="1">
                <a:noFill/>
                <a:tableStyleId>{9E39D868-7715-4682-8A08-92856B781222}</a:tableStyleId>
              </a:tblPr>
              <a:tblGrid>
                <a:gridCol w="1996350">
                  <a:extLst>
                    <a:ext uri="{9D8B030D-6E8A-4147-A177-3AD203B41FA5}">
                      <a16:colId xmlns:a16="http://schemas.microsoft.com/office/drawing/2014/main" val="20000"/>
                    </a:ext>
                  </a:extLst>
                </a:gridCol>
                <a:gridCol w="2998725">
                  <a:extLst>
                    <a:ext uri="{9D8B030D-6E8A-4147-A177-3AD203B41FA5}">
                      <a16:colId xmlns:a16="http://schemas.microsoft.com/office/drawing/2014/main" val="20001"/>
                    </a:ext>
                  </a:extLst>
                </a:gridCol>
              </a:tblGrid>
              <a:tr h="327100">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Variable</a:t>
                      </a:r>
                      <a:endParaRPr sz="1100" u="none" strike="noStrike" cap="none">
                        <a:latin typeface="Arial"/>
                        <a:ea typeface="Arial"/>
                        <a:cs typeface="Arial"/>
                        <a:sym typeface="Arial"/>
                      </a:endParaRPr>
                    </a:p>
                  </a:txBody>
                  <a:tcPr marL="73025" marR="73025" marT="0" marB="0" anchor="ctr">
                    <a:solidFill>
                      <a:srgbClr val="A567FF"/>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Description</a:t>
                      </a:r>
                      <a:endParaRPr sz="1100" u="none" strike="noStrike" cap="none">
                        <a:latin typeface="Arial"/>
                        <a:ea typeface="Arial"/>
                        <a:cs typeface="Arial"/>
                        <a:sym typeface="Arial"/>
                      </a:endParaRPr>
                    </a:p>
                  </a:txBody>
                  <a:tcPr marL="73025" marR="73025" marT="0" marB="0" anchor="ctr">
                    <a:solidFill>
                      <a:srgbClr val="A567FF"/>
                    </a:solidFill>
                  </a:tcPr>
                </a:tc>
                <a:extLst>
                  <a:ext uri="{0D108BD9-81ED-4DB2-BD59-A6C34878D82A}">
                    <a16:rowId xmlns:a16="http://schemas.microsoft.com/office/drawing/2014/main" val="10000"/>
                  </a:ext>
                </a:extLst>
              </a:tr>
              <a:tr h="245450">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Accessibility Features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unique accessibility features listed</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01"/>
                  </a:ext>
                </a:extLst>
              </a:tr>
              <a:tr h="245450">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Appliances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unique appliances listed</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02"/>
                  </a:ext>
                </a:extLst>
              </a:tr>
              <a:tr h="502225">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Community Features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unique community features listed (i.e., conference rooms, cluster mailboxes)</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03"/>
                  </a:ext>
                </a:extLst>
              </a:tr>
              <a:tr h="245450">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Elementary schools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Elementary schools in area listed</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04"/>
                  </a:ext>
                </a:extLst>
              </a:tr>
              <a:tr h="245450">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High schools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High schools in area listed</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05"/>
                  </a:ext>
                </a:extLst>
              </a:tr>
              <a:tr h="245450">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Middle schools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Middle schools in area listed</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06"/>
                  </a:ext>
                </a:extLst>
              </a:tr>
              <a:tr h="502225">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Parking Features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parking features (unique entries such as an attached garage or a parking spot)</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07"/>
                  </a:ext>
                </a:extLst>
              </a:tr>
              <a:tr h="245450">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Patio and porch features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patio and porch features listed</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08"/>
                  </a:ext>
                </a:extLst>
              </a:tr>
              <a:tr h="245450">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Photos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photos provided for a listing</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09"/>
                  </a:ext>
                </a:extLst>
              </a:tr>
              <a:tr h="245450">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Primary schools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Primary schools in area listed</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10"/>
                  </a:ext>
                </a:extLst>
              </a:tr>
              <a:tr h="245450">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Security Features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unique security features listed</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11"/>
                  </a:ext>
                </a:extLst>
              </a:tr>
              <a:tr h="502225">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Waterfront Features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waterfront features listed </a:t>
                      </a:r>
                      <a:endParaRPr sz="1100" u="none" strike="noStrike" cap="none">
                        <a:latin typeface="Arial"/>
                        <a:ea typeface="Arial"/>
                        <a:cs typeface="Arial"/>
                        <a:sym typeface="Arial"/>
                      </a:endParaRPr>
                    </a:p>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(if a property is near a body of water.)</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12"/>
                  </a:ext>
                </a:extLst>
              </a:tr>
              <a:tr h="758975">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 of Window Features</a:t>
                      </a:r>
                      <a:endParaRPr sz="1100" u="none" strike="noStrike" cap="none">
                        <a:latin typeface="Arial"/>
                        <a:ea typeface="Arial"/>
                        <a:cs typeface="Arial"/>
                        <a:sym typeface="Arial"/>
                      </a:endParaRPr>
                    </a:p>
                  </a:txBody>
                  <a:tcPr marL="73025" marR="73025" marT="0" marB="0" anchor="ctr"/>
                </a:tc>
                <a:tc>
                  <a:txBody>
                    <a:bodyPr/>
                    <a:lstStyle/>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Number of window features listed </a:t>
                      </a:r>
                      <a:endParaRPr sz="1100" u="none" strike="noStrike" cap="none">
                        <a:latin typeface="Arial"/>
                        <a:ea typeface="Arial"/>
                        <a:cs typeface="Arial"/>
                        <a:sym typeface="Arial"/>
                      </a:endParaRPr>
                    </a:p>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(if windows come with blinds, double pane, </a:t>
                      </a:r>
                      <a:endParaRPr sz="1100" u="none" strike="noStrike" cap="none">
                        <a:latin typeface="Arial"/>
                        <a:ea typeface="Arial"/>
                        <a:cs typeface="Arial"/>
                        <a:sym typeface="Arial"/>
                      </a:endParaRPr>
                    </a:p>
                    <a:p>
                      <a:pPr marL="0" marR="0" lvl="0" indent="0" algn="l" rtl="0">
                        <a:lnSpc>
                          <a:spcPct val="107000"/>
                        </a:lnSpc>
                        <a:spcBef>
                          <a:spcPts val="0"/>
                        </a:spcBef>
                        <a:spcAft>
                          <a:spcPts val="0"/>
                        </a:spcAft>
                        <a:buClr>
                          <a:srgbClr val="000000"/>
                        </a:buClr>
                        <a:buSzPts val="1200"/>
                        <a:buFont typeface="Arial"/>
                        <a:buNone/>
                      </a:pPr>
                      <a:r>
                        <a:rPr lang="en-US" sz="1200" u="none" strike="noStrike" cap="none">
                          <a:latin typeface="Arial"/>
                          <a:ea typeface="Arial"/>
                          <a:cs typeface="Arial"/>
                          <a:sym typeface="Arial"/>
                        </a:rPr>
                        <a:t>and vinyl windows, etc.)</a:t>
                      </a:r>
                      <a:endParaRPr sz="1100" u="none" strike="noStrike" cap="none">
                        <a:latin typeface="Arial"/>
                        <a:ea typeface="Arial"/>
                        <a:cs typeface="Arial"/>
                        <a:sym typeface="Arial"/>
                      </a:endParaRPr>
                    </a:p>
                  </a:txBody>
                  <a:tcPr marL="73025" marR="73025" marT="0" marB="0" anchor="ctr"/>
                </a:tc>
                <a:extLst>
                  <a:ext uri="{0D108BD9-81ED-4DB2-BD59-A6C34878D82A}">
                    <a16:rowId xmlns:a16="http://schemas.microsoft.com/office/drawing/2014/main" val="10013"/>
                  </a:ext>
                </a:extLst>
              </a:tr>
            </a:tbl>
          </a:graphicData>
        </a:graphic>
      </p:graphicFrame>
      <p:sp>
        <p:nvSpPr>
          <p:cNvPr id="263" name="Google Shape;263;p10"/>
          <p:cNvSpPr txBox="1"/>
          <p:nvPr/>
        </p:nvSpPr>
        <p:spPr>
          <a:xfrm>
            <a:off x="6660107" y="1147901"/>
            <a:ext cx="23995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Count Feature Creation</a:t>
            </a:r>
            <a:endParaRPr sz="1400" b="0" i="0" u="none" strike="noStrike" cap="none">
              <a:solidFill>
                <a:srgbClr val="000000"/>
              </a:solidFill>
              <a:latin typeface="Arial"/>
              <a:ea typeface="Arial"/>
              <a:cs typeface="Arial"/>
              <a:sym typeface="Arial"/>
            </a:endParaRPr>
          </a:p>
        </p:txBody>
      </p:sp>
      <p:sp>
        <p:nvSpPr>
          <p:cNvPr id="264" name="Google Shape;264;p10"/>
          <p:cNvSpPr txBox="1"/>
          <p:nvPr/>
        </p:nvSpPr>
        <p:spPr>
          <a:xfrm>
            <a:off x="351182" y="1305342"/>
            <a:ext cx="5099226" cy="38779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Deduplication</a:t>
            </a:r>
            <a:r>
              <a:rPr lang="en-US" sz="1800" b="0" i="0" u="none" strike="noStrike" cap="none">
                <a:solidFill>
                  <a:schemeClr val="lt1"/>
                </a:solidFill>
                <a:latin typeface="Calibri"/>
                <a:ea typeface="Calibri"/>
                <a:cs typeface="Calibri"/>
                <a:sym typeface="Calibri"/>
              </a:rPr>
              <a:t> </a:t>
            </a:r>
            <a:r>
              <a:rPr lang="en-US" sz="2400" b="0" i="0" u="none" strike="noStrike" cap="none">
                <a:solidFill>
                  <a:srgbClr val="FFD966"/>
                </a:solidFill>
                <a:latin typeface="Calibri"/>
                <a:ea typeface="Calibri"/>
                <a:cs typeface="Calibri"/>
                <a:sym typeface="Calibri"/>
              </a:rPr>
              <a:t>and Filtering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Removed </a:t>
            </a:r>
            <a:endParaRPr sz="1400" b="0" i="0" u="none" strike="noStrike" cap="none">
              <a:solidFill>
                <a:srgbClr val="000000"/>
              </a:solidFill>
              <a:latin typeface="Arial"/>
              <a:ea typeface="Arial"/>
              <a:cs typeface="Arial"/>
              <a:sym typeface="Arial"/>
            </a:endParaRPr>
          </a:p>
          <a:p>
            <a:pPr marL="1200150" marR="0" lvl="2"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Duplicate properties</a:t>
            </a:r>
            <a:endParaRPr sz="1400" b="0" i="0" u="none" strike="noStrike" cap="none">
              <a:solidFill>
                <a:srgbClr val="000000"/>
              </a:solidFill>
              <a:latin typeface="Arial"/>
              <a:ea typeface="Arial"/>
              <a:cs typeface="Arial"/>
              <a:sym typeface="Arial"/>
            </a:endParaRPr>
          </a:p>
          <a:p>
            <a:pPr marL="1200150" marR="0" lvl="2"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Columns with all nulls</a:t>
            </a:r>
            <a:endParaRPr sz="1400" b="0" i="0" u="none" strike="noStrike" cap="none">
              <a:solidFill>
                <a:srgbClr val="000000"/>
              </a:solidFill>
              <a:latin typeface="Arial"/>
              <a:ea typeface="Arial"/>
              <a:cs typeface="Arial"/>
              <a:sym typeface="Arial"/>
            </a:endParaRPr>
          </a:p>
          <a:p>
            <a:pPr marL="1200150" marR="0" lvl="2"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Rental properties</a:t>
            </a: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Filtered </a:t>
            </a:r>
            <a:endParaRPr sz="1400" b="0" i="0" u="none" strike="noStrike" cap="none">
              <a:solidFill>
                <a:srgbClr val="000000"/>
              </a:solidFill>
              <a:latin typeface="Arial"/>
              <a:ea typeface="Arial"/>
              <a:cs typeface="Arial"/>
              <a:sym typeface="Arial"/>
            </a:endParaRPr>
          </a:p>
          <a:p>
            <a:pPr marL="1200150" marR="0" lvl="2"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Latitude between 30 and 31</a:t>
            </a:r>
            <a:endParaRPr sz="1400" b="0" i="0" u="none" strike="noStrike" cap="none">
              <a:solidFill>
                <a:srgbClr val="000000"/>
              </a:solidFill>
              <a:latin typeface="Arial"/>
              <a:ea typeface="Arial"/>
              <a:cs typeface="Arial"/>
              <a:sym typeface="Arial"/>
            </a:endParaRPr>
          </a:p>
          <a:p>
            <a:pPr marL="1200150" marR="0" lvl="2"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Longitude between -90 and -97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Feature Creation and Cleaning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31 additional new features were created including the count features on the right</a:t>
            </a:r>
            <a:endParaRPr sz="1400" b="0" i="0" u="none" strike="noStrike" cap="none">
              <a:solidFill>
                <a:srgbClr val="000000"/>
              </a:solidFill>
              <a:latin typeface="Arial"/>
              <a:ea typeface="Arial"/>
              <a:cs typeface="Arial"/>
              <a:sym typeface="Arial"/>
            </a:endParaRPr>
          </a:p>
        </p:txBody>
      </p:sp>
      <p:sp>
        <p:nvSpPr>
          <p:cNvPr id="265" name="Google Shape;26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269"/>
        <p:cNvGrpSpPr/>
        <p:nvPr/>
      </p:nvGrpSpPr>
      <p:grpSpPr>
        <a:xfrm>
          <a:off x="0" y="0"/>
          <a:ext cx="0" cy="0"/>
          <a:chOff x="0" y="0"/>
          <a:chExt cx="0" cy="0"/>
        </a:xfrm>
      </p:grpSpPr>
      <p:sp>
        <p:nvSpPr>
          <p:cNvPr id="270" name="Google Shape;270;p11"/>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Customer Segmentation</a:t>
            </a:r>
            <a:endParaRPr sz="1400" b="0" i="0" u="none" strike="noStrike" cap="none">
              <a:solidFill>
                <a:srgbClr val="000000"/>
              </a:solidFill>
              <a:latin typeface="Arial"/>
              <a:ea typeface="Arial"/>
              <a:cs typeface="Arial"/>
              <a:sym typeface="Arial"/>
            </a:endParaRPr>
          </a:p>
        </p:txBody>
      </p:sp>
      <p:sp>
        <p:nvSpPr>
          <p:cNvPr id="271" name="Google Shape;271;p11"/>
          <p:cNvSpPr txBox="1"/>
          <p:nvPr/>
        </p:nvSpPr>
        <p:spPr>
          <a:xfrm>
            <a:off x="678729" y="1332638"/>
            <a:ext cx="9884638" cy="55707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Goal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Create listing segments that the client can utilize to align advertisements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Model Creation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We conducted principal component analysis (PCA) across the data and determined that roughly 90% of variability in the data can be explained with half (26) of the features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K-means clustering was utilized to segment homes based on nearest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mean value.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Results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Ultimately the k-means clustering algorithm produced four unique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clusters of customers.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Combining this analysis with secondarily sourced demographics 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we were able to uncover more information about these individuals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72" name="Google Shape;272;p11" descr="Chart, scatter chart&#10;&#10;Description automatically generated"/>
          <p:cNvPicPr preferRelativeResize="0"/>
          <p:nvPr/>
        </p:nvPicPr>
        <p:blipFill rotWithShape="1">
          <a:blip r:embed="rId3">
            <a:alphaModFix/>
          </a:blip>
          <a:srcRect r="23594"/>
          <a:stretch/>
        </p:blipFill>
        <p:spPr>
          <a:xfrm>
            <a:off x="6863232" y="3280855"/>
            <a:ext cx="5146798" cy="3519170"/>
          </a:xfrm>
          <a:prstGeom prst="rect">
            <a:avLst/>
          </a:prstGeom>
          <a:noFill/>
          <a:ln>
            <a:noFill/>
          </a:ln>
        </p:spPr>
      </p:pic>
      <p:sp>
        <p:nvSpPr>
          <p:cNvPr id="273" name="Google Shape;2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277"/>
        <p:cNvGrpSpPr/>
        <p:nvPr/>
      </p:nvGrpSpPr>
      <p:grpSpPr>
        <a:xfrm>
          <a:off x="0" y="0"/>
          <a:ext cx="0" cy="0"/>
          <a:chOff x="0" y="0"/>
          <a:chExt cx="0" cy="0"/>
        </a:xfrm>
      </p:grpSpPr>
      <p:sp>
        <p:nvSpPr>
          <p:cNvPr id="278" name="Google Shape;278;p12"/>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Arial"/>
                <a:ea typeface="Arial"/>
                <a:cs typeface="Arial"/>
                <a:sym typeface="Arial"/>
              </a:rPr>
              <a:t>Clustering Overview</a:t>
            </a:r>
            <a:endParaRPr sz="1400" b="0" i="0" u="none" strike="noStrike" cap="none">
              <a:solidFill>
                <a:srgbClr val="000000"/>
              </a:solidFill>
              <a:latin typeface="Arial"/>
              <a:ea typeface="Arial"/>
              <a:cs typeface="Arial"/>
              <a:sym typeface="Arial"/>
            </a:endParaRPr>
          </a:p>
        </p:txBody>
      </p:sp>
      <p:pic>
        <p:nvPicPr>
          <p:cNvPr id="279" name="Google Shape;279;p12"/>
          <p:cNvPicPr preferRelativeResize="0"/>
          <p:nvPr/>
        </p:nvPicPr>
        <p:blipFill rotWithShape="1">
          <a:blip r:embed="rId3">
            <a:alphaModFix/>
          </a:blip>
          <a:srcRect l="1020" t="1957" r="1435" b="2160"/>
          <a:stretch/>
        </p:blipFill>
        <p:spPr>
          <a:xfrm>
            <a:off x="1310185" y="1419367"/>
            <a:ext cx="9144000" cy="4844955"/>
          </a:xfrm>
          <a:prstGeom prst="rect">
            <a:avLst/>
          </a:prstGeom>
          <a:noFill/>
          <a:ln>
            <a:noFill/>
          </a:ln>
        </p:spPr>
      </p:pic>
      <p:sp>
        <p:nvSpPr>
          <p:cNvPr id="280" name="Google Shape;28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284"/>
        <p:cNvGrpSpPr/>
        <p:nvPr/>
      </p:nvGrpSpPr>
      <p:grpSpPr>
        <a:xfrm>
          <a:off x="0" y="0"/>
          <a:ext cx="0" cy="0"/>
          <a:chOff x="0" y="0"/>
          <a:chExt cx="0" cy="0"/>
        </a:xfrm>
      </p:grpSpPr>
      <p:sp>
        <p:nvSpPr>
          <p:cNvPr id="285" name="Google Shape;285;p13"/>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Customer Segmentation</a:t>
            </a:r>
            <a:endParaRPr sz="1400" b="0" i="0" u="none" strike="noStrike" cap="none">
              <a:solidFill>
                <a:srgbClr val="000000"/>
              </a:solidFill>
              <a:latin typeface="Arial"/>
              <a:ea typeface="Arial"/>
              <a:cs typeface="Arial"/>
              <a:sym typeface="Arial"/>
            </a:endParaRPr>
          </a:p>
        </p:txBody>
      </p:sp>
      <p:pic>
        <p:nvPicPr>
          <p:cNvPr id="286" name="Google Shape;286;p13" descr="Map&#10;&#10;Description automatically generated"/>
          <p:cNvPicPr preferRelativeResize="0"/>
          <p:nvPr/>
        </p:nvPicPr>
        <p:blipFill rotWithShape="1">
          <a:blip r:embed="rId3">
            <a:alphaModFix/>
          </a:blip>
          <a:srcRect/>
          <a:stretch/>
        </p:blipFill>
        <p:spPr>
          <a:xfrm>
            <a:off x="5882185" y="1232431"/>
            <a:ext cx="6034443" cy="5440038"/>
          </a:xfrm>
          <a:prstGeom prst="rect">
            <a:avLst/>
          </a:prstGeom>
          <a:noFill/>
          <a:ln>
            <a:noFill/>
          </a:ln>
        </p:spPr>
      </p:pic>
      <p:sp>
        <p:nvSpPr>
          <p:cNvPr id="287" name="Google Shape;28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288" name="Google Shape;288;p13"/>
          <p:cNvSpPr txBox="1"/>
          <p:nvPr/>
        </p:nvSpPr>
        <p:spPr>
          <a:xfrm>
            <a:off x="198782" y="1518887"/>
            <a:ext cx="557916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Center and west Austin tend to have higher priced homes than average, therefore it is not surprising that our High Class Living and Family clusters are located central and west while the Blue Collar cluster is situated farther east.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292"/>
        <p:cNvGrpSpPr/>
        <p:nvPr/>
      </p:nvGrpSpPr>
      <p:grpSpPr>
        <a:xfrm>
          <a:off x="0" y="0"/>
          <a:ext cx="0" cy="0"/>
          <a:chOff x="0" y="0"/>
          <a:chExt cx="0" cy="0"/>
        </a:xfrm>
      </p:grpSpPr>
      <p:sp>
        <p:nvSpPr>
          <p:cNvPr id="293" name="Google Shape;293;p14"/>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Price Prediction</a:t>
            </a:r>
            <a:endParaRPr sz="1400" b="0" i="0" u="none" strike="noStrike" cap="none">
              <a:solidFill>
                <a:srgbClr val="000000"/>
              </a:solidFill>
              <a:latin typeface="Arial"/>
              <a:ea typeface="Arial"/>
              <a:cs typeface="Arial"/>
              <a:sym typeface="Arial"/>
            </a:endParaRPr>
          </a:p>
        </p:txBody>
      </p:sp>
      <p:sp>
        <p:nvSpPr>
          <p:cNvPr id="294" name="Google Shape;29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295" name="Google Shape;295;p14"/>
          <p:cNvSpPr txBox="1"/>
          <p:nvPr/>
        </p:nvSpPr>
        <p:spPr>
          <a:xfrm>
            <a:off x="678729" y="1287244"/>
            <a:ext cx="9884638" cy="4124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Goal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Assist agents in listing their properties with the most optimal selling price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Model Creation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Eliminated relationships with over 80% correlation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Employed a 70/30 percent train-test split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Utilizing regression techniques, we leveraged a model tournament system to execute and rank several models</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299"/>
        <p:cNvGrpSpPr/>
        <p:nvPr/>
      </p:nvGrpSpPr>
      <p:grpSpPr>
        <a:xfrm>
          <a:off x="0" y="0"/>
          <a:ext cx="0" cy="0"/>
          <a:chOff x="0" y="0"/>
          <a:chExt cx="0" cy="0"/>
        </a:xfrm>
      </p:grpSpPr>
      <p:sp>
        <p:nvSpPr>
          <p:cNvPr id="300" name="Google Shape;300;p15"/>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Price Prediction</a:t>
            </a:r>
            <a:endParaRPr sz="1400" b="0" i="0" u="none" strike="noStrike" cap="none">
              <a:solidFill>
                <a:srgbClr val="000000"/>
              </a:solidFill>
              <a:latin typeface="Arial"/>
              <a:ea typeface="Arial"/>
              <a:cs typeface="Arial"/>
              <a:sym typeface="Arial"/>
            </a:endParaRPr>
          </a:p>
        </p:txBody>
      </p:sp>
      <p:sp>
        <p:nvSpPr>
          <p:cNvPr id="301" name="Google Shape;30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302" name="Google Shape;302;p15"/>
          <p:cNvSpPr txBox="1"/>
          <p:nvPr/>
        </p:nvSpPr>
        <p:spPr>
          <a:xfrm>
            <a:off x="384313" y="1108861"/>
            <a:ext cx="9927263" cy="57523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Evaluated Model 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Linear Regression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Linear Regression with PCA Reduction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Lasso Regression with 5-fold Cross-Validation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Lasso Regression with 5-fold Cross-Validation and PCA Reduction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ElasticNet Regression with 5-fold Cross-Validation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ElasticNet Regression with 5-fold Cross-Validation and PCA Reduction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Random Forest Regression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Gradient Boosting Regression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Bagging Regression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AdaBoost Regression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Decision Tree Regression</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Ensemble Regressor (Random Forest, Gradient Boosting)</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XGBoost Regressor</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Tuned Random Forest Regressor</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Automated Machine Learning Regressor (AML)</a:t>
            </a:r>
            <a:endParaRPr sz="1800" b="0" i="0" u="none" strike="noStrike" cap="none">
              <a:solidFill>
                <a:schemeClr val="lt1"/>
              </a:solidFill>
              <a:latin typeface="Calibri"/>
              <a:ea typeface="Calibri"/>
              <a:cs typeface="Calibri"/>
              <a:sym typeface="Calibri"/>
            </a:endParaRPr>
          </a:p>
          <a:p>
            <a:pPr marL="342900" marR="0" lvl="0" indent="-342900" algn="just" rtl="0">
              <a:lnSpc>
                <a:spcPct val="107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Calibri"/>
                <a:ea typeface="Calibri"/>
                <a:cs typeface="Calibri"/>
                <a:sym typeface="Calibri"/>
              </a:rPr>
              <a:t>Deep Neural Net Regression</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80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306"/>
        <p:cNvGrpSpPr/>
        <p:nvPr/>
      </p:nvGrpSpPr>
      <p:grpSpPr>
        <a:xfrm>
          <a:off x="0" y="0"/>
          <a:ext cx="0" cy="0"/>
          <a:chOff x="0" y="0"/>
          <a:chExt cx="0" cy="0"/>
        </a:xfrm>
      </p:grpSpPr>
      <p:sp>
        <p:nvSpPr>
          <p:cNvPr id="307" name="Google Shape;307;p16"/>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Price Prediction</a:t>
            </a:r>
            <a:endParaRPr sz="1400" b="0" i="0" u="none" strike="noStrike" cap="none">
              <a:solidFill>
                <a:srgbClr val="000000"/>
              </a:solidFill>
              <a:latin typeface="Arial"/>
              <a:ea typeface="Arial"/>
              <a:cs typeface="Arial"/>
              <a:sym typeface="Arial"/>
            </a:endParaRPr>
          </a:p>
        </p:txBody>
      </p:sp>
      <p:sp>
        <p:nvSpPr>
          <p:cNvPr id="308" name="Google Shape;30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09" name="Google Shape;309;p16"/>
          <p:cNvSpPr txBox="1"/>
          <p:nvPr/>
        </p:nvSpPr>
        <p:spPr>
          <a:xfrm>
            <a:off x="397565" y="1302077"/>
            <a:ext cx="6931283" cy="45089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Results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The Automated Machine Learning (AutoML) model was the winner of the tournament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This is due to a few key components: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AutoML conducts a secondary tournament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Incorporates gradient boosting, XGBoost and Stacked Ensemble models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Has protections against sample inaccuracies and leakage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Includes automated hyperparamenter turning</a:t>
            </a:r>
            <a:endParaRPr sz="1400" b="0" i="0" u="none" strike="noStrike" cap="none">
              <a:solidFill>
                <a:srgbClr val="000000"/>
              </a:solidFill>
              <a:latin typeface="Arial"/>
              <a:ea typeface="Arial"/>
              <a:cs typeface="Arial"/>
              <a:sym typeface="Arial"/>
            </a:endParaRPr>
          </a:p>
          <a:p>
            <a:pPr marL="742950" marR="0" lvl="1" indent="-171450" algn="l"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a:p>
            <a:pPr marL="742950" marR="0" lvl="1" indent="-171450" algn="l"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Despite these advantages, the Random Forest Regression model is a very close second place.</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aphicFrame>
        <p:nvGraphicFramePr>
          <p:cNvPr id="310" name="Google Shape;310;p16"/>
          <p:cNvGraphicFramePr/>
          <p:nvPr/>
        </p:nvGraphicFramePr>
        <p:xfrm>
          <a:off x="7328848" y="2037488"/>
          <a:ext cx="4635500" cy="3270885"/>
        </p:xfrm>
        <a:graphic>
          <a:graphicData uri="http://schemas.openxmlformats.org/drawingml/2006/table">
            <a:tbl>
              <a:tblPr>
                <a:noFill/>
                <a:tableStyleId>{030E2E45-FEF7-45A9-8A8D-6B5CC2A03BFB}</a:tableStyleId>
              </a:tblPr>
              <a:tblGrid>
                <a:gridCol w="2197100">
                  <a:extLst>
                    <a:ext uri="{9D8B030D-6E8A-4147-A177-3AD203B41FA5}">
                      <a16:colId xmlns:a16="http://schemas.microsoft.com/office/drawing/2014/main" val="20000"/>
                    </a:ext>
                  </a:extLst>
                </a:gridCol>
                <a:gridCol w="598725">
                  <a:extLst>
                    <a:ext uri="{9D8B030D-6E8A-4147-A177-3AD203B41FA5}">
                      <a16:colId xmlns:a16="http://schemas.microsoft.com/office/drawing/2014/main" val="20001"/>
                    </a:ext>
                  </a:extLst>
                </a:gridCol>
                <a:gridCol w="620475">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12121"/>
                          </a:solidFill>
                          <a:latin typeface="Calibri"/>
                          <a:ea typeface="Calibri"/>
                          <a:cs typeface="Calibri"/>
                          <a:sym typeface="Calibri"/>
                        </a:rPr>
                        <a:t>Model_Name</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4B0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12121"/>
                          </a:solidFill>
                          <a:latin typeface="Calibri"/>
                          <a:ea typeface="Calibri"/>
                          <a:cs typeface="Calibri"/>
                          <a:sym typeface="Calibri"/>
                        </a:rPr>
                        <a:t>MSE</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4B0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12121"/>
                          </a:solidFill>
                          <a:latin typeface="Calibri"/>
                          <a:ea typeface="Calibri"/>
                          <a:cs typeface="Calibri"/>
                          <a:sym typeface="Calibri"/>
                        </a:rPr>
                        <a:t>RMSE</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4B0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12121"/>
                          </a:solidFill>
                          <a:latin typeface="Calibri"/>
                          <a:ea typeface="Calibri"/>
                          <a:cs typeface="Calibri"/>
                          <a:sym typeface="Calibri"/>
                        </a:rPr>
                        <a:t>R2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4B08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12121"/>
                          </a:solidFill>
                          <a:latin typeface="Calibri"/>
                          <a:ea typeface="Calibri"/>
                          <a:cs typeface="Calibri"/>
                          <a:sym typeface="Calibri"/>
                        </a:rPr>
                        <a:t>MAE</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4B084"/>
                    </a:solidFill>
                  </a:tcPr>
                </a:tc>
                <a:extLst>
                  <a:ext uri="{0D108BD9-81ED-4DB2-BD59-A6C34878D82A}">
                    <a16:rowId xmlns:a16="http://schemas.microsoft.com/office/drawing/2014/main" val="10000"/>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AutoML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0.13</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0.71</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0.07</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Tuned Random Forest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0.13</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0.70</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Ensemble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0.13</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0.70</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Random Forest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0.13</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0.70</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Bagging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0.14</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0.68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XGBoost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0.14</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0.68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Gradient Boosting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0.14</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0.68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Linear Regression without PCA</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0.14</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0.65</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0.09</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Lasso Regression without PCA</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0.14</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0.65</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0.09</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ElasticNet Regression without PCA</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0.14</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0.65</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0.09</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Neural Network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0.14</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0.65</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0.09</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Linear Regression with PCA</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0.15</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0.63</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0.09</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Lasso Regression with PCA</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0.15</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0.59</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0.10</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ElasticNet Regression with PCA</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0.15</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0.59</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0.10</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ADABoost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0.03</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0.18</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0.42</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0.13</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5"/>
                  </a:ext>
                </a:extLst>
              </a:tr>
              <a:tr h="1905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Decision Tree Regression</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0.03</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0.19</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0.41</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0.11 </a:t>
                      </a:r>
                      <a:endParaRPr sz="1400" u="none" strike="noStrike" cap="none"/>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314"/>
        <p:cNvGrpSpPr/>
        <p:nvPr/>
      </p:nvGrpSpPr>
      <p:grpSpPr>
        <a:xfrm>
          <a:off x="0" y="0"/>
          <a:ext cx="0" cy="0"/>
          <a:chOff x="0" y="0"/>
          <a:chExt cx="0" cy="0"/>
        </a:xfrm>
      </p:grpSpPr>
      <p:sp>
        <p:nvSpPr>
          <p:cNvPr id="315" name="Google Shape;315;p17"/>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Price Prediction</a:t>
            </a:r>
            <a:endParaRPr sz="1400" b="0" i="0" u="none" strike="noStrike" cap="none">
              <a:solidFill>
                <a:srgbClr val="000000"/>
              </a:solidFill>
              <a:latin typeface="Arial"/>
              <a:ea typeface="Arial"/>
              <a:cs typeface="Arial"/>
              <a:sym typeface="Arial"/>
            </a:endParaRPr>
          </a:p>
        </p:txBody>
      </p:sp>
      <p:sp>
        <p:nvSpPr>
          <p:cNvPr id="316" name="Google Shape;31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317" name="Google Shape;317;p17"/>
          <p:cNvSpPr txBox="1"/>
          <p:nvPr/>
        </p:nvSpPr>
        <p:spPr>
          <a:xfrm>
            <a:off x="397565" y="1302077"/>
            <a:ext cx="6122505" cy="36779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Variable Importance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The champion model determined that the most important variables in home price prediction to be: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The size of the living area</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The quality of the school system</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School system size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Relative size of the home in terms of number of bedrooms and bathrooms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Home’s lot size</a:t>
            </a:r>
            <a:endParaRPr sz="1400" b="0" i="0" u="none" strike="noStrike" cap="none">
              <a:solidFill>
                <a:srgbClr val="000000"/>
              </a:solidFill>
              <a:latin typeface="Arial"/>
              <a:ea typeface="Arial"/>
              <a:cs typeface="Arial"/>
              <a:sym typeface="Arial"/>
            </a:endParaRPr>
          </a:p>
          <a:p>
            <a:pPr marL="742950" marR="0" lvl="1" indent="-171450" algn="l"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We also saw zip code and location data playing a significant role in ultimate house price.</a:t>
            </a:r>
            <a:endParaRPr sz="1800" b="0" i="0" u="none" strike="noStrike" cap="none">
              <a:solidFill>
                <a:schemeClr val="lt1"/>
              </a:solidFill>
              <a:latin typeface="Calibri"/>
              <a:ea typeface="Calibri"/>
              <a:cs typeface="Calibri"/>
              <a:sym typeface="Calibri"/>
            </a:endParaRPr>
          </a:p>
        </p:txBody>
      </p:sp>
      <p:pic>
        <p:nvPicPr>
          <p:cNvPr id="318" name="Google Shape;318;p17" descr="Chart, funnel chart&#10;&#10;Description automatically generated"/>
          <p:cNvPicPr preferRelativeResize="0"/>
          <p:nvPr/>
        </p:nvPicPr>
        <p:blipFill rotWithShape="1">
          <a:blip r:embed="rId3">
            <a:alphaModFix/>
          </a:blip>
          <a:srcRect/>
          <a:stretch/>
        </p:blipFill>
        <p:spPr>
          <a:xfrm>
            <a:off x="6729589" y="1512084"/>
            <a:ext cx="5287139" cy="32579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322"/>
        <p:cNvGrpSpPr/>
        <p:nvPr/>
      </p:nvGrpSpPr>
      <p:grpSpPr>
        <a:xfrm>
          <a:off x="0" y="0"/>
          <a:ext cx="0" cy="0"/>
          <a:chOff x="0" y="0"/>
          <a:chExt cx="0" cy="0"/>
        </a:xfrm>
      </p:grpSpPr>
      <p:sp>
        <p:nvSpPr>
          <p:cNvPr id="323" name="Google Shape;323;p18"/>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Computer Vision Model</a:t>
            </a:r>
            <a:endParaRPr sz="1400" b="0" i="0" u="none" strike="noStrike" cap="none">
              <a:solidFill>
                <a:srgbClr val="000000"/>
              </a:solidFill>
              <a:latin typeface="Arial"/>
              <a:ea typeface="Arial"/>
              <a:cs typeface="Arial"/>
              <a:sym typeface="Arial"/>
            </a:endParaRPr>
          </a:p>
        </p:txBody>
      </p:sp>
      <p:sp>
        <p:nvSpPr>
          <p:cNvPr id="324" name="Google Shape;32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325" name="Google Shape;325;p18"/>
          <p:cNvSpPr txBox="1"/>
          <p:nvPr/>
        </p:nvSpPr>
        <p:spPr>
          <a:xfrm>
            <a:off x="397565" y="1302077"/>
            <a:ext cx="11449878" cy="44781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Goal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Leverage the property images on the Zillow property to assist in price prediction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Model Creation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 Convolutional Neural Network was produced for this purpose utilizing a fully connected linear activation function.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This enabled use to utilize image data as the input for a regression based neural network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Results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Produced a mean absolute error percentage of 34.87%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Indicates that the predicted price is 35% off from the actual price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6" name="Google Shape;326;p18"/>
          <p:cNvPicPr preferRelativeResize="0"/>
          <p:nvPr/>
        </p:nvPicPr>
        <p:blipFill rotWithShape="1">
          <a:blip r:embed="rId3">
            <a:alphaModFix/>
          </a:blip>
          <a:srcRect/>
          <a:stretch/>
        </p:blipFill>
        <p:spPr>
          <a:xfrm>
            <a:off x="7920199" y="3478696"/>
            <a:ext cx="3954145" cy="2783840"/>
          </a:xfrm>
          <a:prstGeom prst="rect">
            <a:avLst/>
          </a:prstGeom>
          <a:noFill/>
          <a:ln>
            <a:noFill/>
          </a:ln>
        </p:spPr>
      </p:pic>
      <p:sp>
        <p:nvSpPr>
          <p:cNvPr id="327" name="Google Shape;327;p18"/>
          <p:cNvSpPr txBox="1"/>
          <p:nvPr/>
        </p:nvSpPr>
        <p:spPr>
          <a:xfrm>
            <a:off x="397564" y="5133895"/>
            <a:ext cx="7495733"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While very accurate for a one variable model Area 51 decided that this was not accurate enough for our clients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
          <p:cNvSpPr txBox="1"/>
          <p:nvPr/>
        </p:nvSpPr>
        <p:spPr>
          <a:xfrm>
            <a:off x="0" y="5808590"/>
            <a:ext cx="12192000" cy="479668"/>
          </a:xfrm>
          <a:prstGeom prst="rect">
            <a:avLst/>
          </a:prstGeom>
          <a:solidFill>
            <a:srgbClr val="323F4F"/>
          </a:solidFill>
          <a:ln w="9525"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Anique Khawar, Chelsea Clinger, Eric Pierce, Jose Sifontes, Owen Nguyen</a:t>
            </a:r>
            <a:endParaRPr sz="1100" b="0" i="0" u="none" strike="noStrike" cap="none">
              <a:solidFill>
                <a:schemeClr val="dk1"/>
              </a:solidFill>
              <a:latin typeface="Calibri"/>
              <a:ea typeface="Calibri"/>
              <a:cs typeface="Calibri"/>
              <a:sym typeface="Calibri"/>
            </a:endParaRPr>
          </a:p>
        </p:txBody>
      </p:sp>
      <p:sp>
        <p:nvSpPr>
          <p:cNvPr id="89" name="Google Shape;89;p1"/>
          <p:cNvSpPr/>
          <p:nvPr/>
        </p:nvSpPr>
        <p:spPr>
          <a:xfrm>
            <a:off x="-803104" y="-764882"/>
            <a:ext cx="7836950" cy="3451811"/>
          </a:xfrm>
          <a:prstGeom prst="roundRect">
            <a:avLst>
              <a:gd name="adj" fmla="val 16667"/>
            </a:avLst>
          </a:prstGeom>
          <a:solidFill>
            <a:srgbClr val="323F4F"/>
          </a:solid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1"/>
          <p:cNvSpPr txBox="1"/>
          <p:nvPr/>
        </p:nvSpPr>
        <p:spPr>
          <a:xfrm>
            <a:off x="140921" y="63109"/>
            <a:ext cx="6780384" cy="262382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3700"/>
              <a:buFont typeface="Arial"/>
              <a:buNone/>
            </a:pPr>
            <a:r>
              <a:rPr lang="en-US" sz="3700" b="0" i="0" u="none" strike="noStrike" cap="none">
                <a:solidFill>
                  <a:srgbClr val="FFD966"/>
                </a:solidFill>
                <a:latin typeface="Calibri"/>
                <a:ea typeface="Calibri"/>
                <a:cs typeface="Calibri"/>
                <a:sym typeface="Calibri"/>
              </a:rPr>
              <a:t>Austin Predictions: </a:t>
            </a:r>
            <a:r>
              <a:rPr lang="en-US" sz="3700" b="0" i="0" u="none" strike="noStrike" cap="none">
                <a:solidFill>
                  <a:srgbClr val="FFFFFF"/>
                </a:solidFill>
                <a:latin typeface="Calibri"/>
                <a:ea typeface="Calibri"/>
                <a:cs typeface="Calibri"/>
                <a:sym typeface="Calibri"/>
              </a:rPr>
              <a:t>Securing a Stronger and Bolder Housing Market</a:t>
            </a:r>
            <a:endParaRPr sz="1100" b="0" i="0" u="none" strike="noStrike" cap="none">
              <a:solidFill>
                <a:schemeClr val="dk1"/>
              </a:solidFill>
              <a:latin typeface="Calibri"/>
              <a:ea typeface="Calibri"/>
              <a:cs typeface="Calibri"/>
              <a:sym typeface="Calibri"/>
            </a:endParaRPr>
          </a:p>
        </p:txBody>
      </p:sp>
      <p:pic>
        <p:nvPicPr>
          <p:cNvPr id="91" name="Google Shape;91;p1" descr="A picture containing text, sign, clipart&#10;&#10;Description automatically generated"/>
          <p:cNvPicPr preferRelativeResize="0"/>
          <p:nvPr/>
        </p:nvPicPr>
        <p:blipFill rotWithShape="1">
          <a:blip r:embed="rId4">
            <a:alphaModFix/>
          </a:blip>
          <a:srcRect/>
          <a:stretch/>
        </p:blipFill>
        <p:spPr>
          <a:xfrm>
            <a:off x="2944373" y="1486787"/>
            <a:ext cx="1173480" cy="1173480"/>
          </a:xfrm>
          <a:prstGeom prst="rect">
            <a:avLst/>
          </a:prstGeom>
          <a:noFill/>
          <a:ln>
            <a:noFill/>
          </a:ln>
        </p:spPr>
      </p:pic>
      <p:pic>
        <p:nvPicPr>
          <p:cNvPr id="92" name="Google Shape;92;p1"/>
          <p:cNvPicPr preferRelativeResize="0"/>
          <p:nvPr/>
        </p:nvPicPr>
        <p:blipFill rotWithShape="1">
          <a:blip r:embed="rId5">
            <a:alphaModFix/>
          </a:blip>
          <a:srcRect/>
          <a:stretch/>
        </p:blipFill>
        <p:spPr>
          <a:xfrm>
            <a:off x="4720646" y="1793810"/>
            <a:ext cx="1678305" cy="559435"/>
          </a:xfrm>
          <a:prstGeom prst="rect">
            <a:avLst/>
          </a:prstGeom>
          <a:noFill/>
          <a:ln>
            <a:noFill/>
          </a:ln>
        </p:spPr>
      </p:pic>
      <p:sp>
        <p:nvSpPr>
          <p:cNvPr id="93" name="Google Shape;93;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322"/>
        <p:cNvGrpSpPr/>
        <p:nvPr/>
      </p:nvGrpSpPr>
      <p:grpSpPr>
        <a:xfrm>
          <a:off x="0" y="0"/>
          <a:ext cx="0" cy="0"/>
          <a:chOff x="0" y="0"/>
          <a:chExt cx="0" cy="0"/>
        </a:xfrm>
      </p:grpSpPr>
      <p:sp>
        <p:nvSpPr>
          <p:cNvPr id="323" name="Google Shape;323;p18"/>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dirty="0">
                <a:solidFill>
                  <a:srgbClr val="FFD966"/>
                </a:solidFill>
                <a:latin typeface="Calibri"/>
                <a:ea typeface="Calibri"/>
                <a:cs typeface="Calibri"/>
                <a:sym typeface="Calibri"/>
              </a:rPr>
              <a:t>Deliverables Overview</a:t>
            </a:r>
            <a:endParaRPr sz="1400" b="0" i="0" u="none" strike="noStrike" cap="none" dirty="0">
              <a:solidFill>
                <a:srgbClr val="000000"/>
              </a:solidFill>
              <a:latin typeface="Arial"/>
              <a:ea typeface="Arial"/>
              <a:cs typeface="Arial"/>
              <a:sym typeface="Arial"/>
            </a:endParaRPr>
          </a:p>
        </p:txBody>
      </p:sp>
      <p:sp>
        <p:nvSpPr>
          <p:cNvPr id="324" name="Google Shape;32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325" name="Google Shape;325;p18"/>
          <p:cNvSpPr txBox="1"/>
          <p:nvPr/>
        </p:nvSpPr>
        <p:spPr>
          <a:xfrm>
            <a:off x="397565" y="1302077"/>
            <a:ext cx="11449878" cy="4478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D966"/>
                </a:solidFill>
                <a:latin typeface="Calibri"/>
                <a:ea typeface="Calibri"/>
                <a:cs typeface="Calibri"/>
                <a:sym typeface="Calibri"/>
              </a:rPr>
              <a:t>Initial Research - Insights Dashboard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lang="en-US" sz="1100" b="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Research your target buying or selling location to better understand pricin</a:t>
            </a:r>
            <a:r>
              <a:rPr lang="en-US" sz="1800" dirty="0">
                <a:solidFill>
                  <a:schemeClr val="lt1"/>
                </a:solidFill>
                <a:latin typeface="Calibri"/>
                <a:ea typeface="Calibri"/>
                <a:cs typeface="Calibri"/>
                <a:sym typeface="Calibri"/>
              </a:rPr>
              <a:t>g trends, school related metrics, house feature information, and demographic information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D966"/>
                </a:solidFill>
                <a:latin typeface="Calibri"/>
                <a:ea typeface="Arial"/>
                <a:cs typeface="Calibri"/>
                <a:sym typeface="Calibri"/>
              </a:rPr>
              <a:t>Pricing Help – Web Application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dirty="0">
                <a:solidFill>
                  <a:schemeClr val="lt1"/>
                </a:solidFill>
                <a:latin typeface="Calibri"/>
                <a:cs typeface="Calibri"/>
                <a:sym typeface="Calibri"/>
              </a:rPr>
              <a:t>A useful web application to help potential seller price their home, and help potential buyers benchmark the prices of the homes they’re evaluating</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solidFill>
                  <a:srgbClr val="FFD966"/>
                </a:solidFill>
                <a:latin typeface="Calibri"/>
                <a:ea typeface="Calibri"/>
                <a:cs typeface="Calibri"/>
                <a:sym typeface="Calibri"/>
              </a:rPr>
              <a:t>Housing Update and Price Impact</a:t>
            </a:r>
            <a:r>
              <a:rPr lang="en-US" sz="2400" b="0" i="0" u="none" strike="noStrike" cap="none" dirty="0">
                <a:solidFill>
                  <a:srgbClr val="FFD966"/>
                </a:solidFill>
                <a:latin typeface="Calibri"/>
                <a:ea typeface="Calibri"/>
                <a:cs typeface="Calibri"/>
                <a:sym typeface="Calibri"/>
              </a:rPr>
              <a:t> Help - Mobile Field Agent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Evaluate the impact of making specific updates to your home to the relevant price. Uses dozens of datapoints from your actual listing to determin</a:t>
            </a:r>
            <a:r>
              <a:rPr lang="en-US" sz="1800" dirty="0">
                <a:solidFill>
                  <a:schemeClr val="lt1"/>
                </a:solidFill>
                <a:latin typeface="Calibri"/>
                <a:ea typeface="Calibri"/>
                <a:cs typeface="Calibri"/>
                <a:sym typeface="Calibri"/>
              </a:rPr>
              <a:t>e the pricing impact.</a:t>
            </a:r>
            <a:endParaRPr sz="1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27" name="Google Shape;327;p18"/>
          <p:cNvSpPr txBox="1"/>
          <p:nvPr/>
        </p:nvSpPr>
        <p:spPr>
          <a:xfrm>
            <a:off x="397564" y="5133895"/>
            <a:ext cx="749573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8387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331"/>
        <p:cNvGrpSpPr/>
        <p:nvPr/>
      </p:nvGrpSpPr>
      <p:grpSpPr>
        <a:xfrm>
          <a:off x="0" y="0"/>
          <a:ext cx="0" cy="0"/>
          <a:chOff x="0" y="0"/>
          <a:chExt cx="0" cy="0"/>
        </a:xfrm>
      </p:grpSpPr>
      <p:sp>
        <p:nvSpPr>
          <p:cNvPr id="332" name="Google Shape;332;p19"/>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Insights Dashboard</a:t>
            </a:r>
            <a:endParaRPr sz="1400" b="0" i="0" u="none" strike="noStrike" cap="none">
              <a:solidFill>
                <a:srgbClr val="000000"/>
              </a:solidFill>
              <a:latin typeface="Arial"/>
              <a:ea typeface="Arial"/>
              <a:cs typeface="Arial"/>
              <a:sym typeface="Arial"/>
            </a:endParaRPr>
          </a:p>
        </p:txBody>
      </p:sp>
      <p:sp>
        <p:nvSpPr>
          <p:cNvPr id="333" name="Google Shape;333;p19"/>
          <p:cNvSpPr txBox="1"/>
          <p:nvPr/>
        </p:nvSpPr>
        <p:spPr>
          <a:xfrm>
            <a:off x="319313" y="1108839"/>
            <a:ext cx="117042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An analytical dashboard has been created to assist agents in understanding the segmentation of existing home sales in Austin.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p:txBody>
      </p:sp>
      <p:pic>
        <p:nvPicPr>
          <p:cNvPr id="334" name="Google Shape;334;p19" descr="Graphical user interface&#10;&#10;Description automatically generated"/>
          <p:cNvPicPr preferRelativeResize="0"/>
          <p:nvPr/>
        </p:nvPicPr>
        <p:blipFill rotWithShape="1">
          <a:blip r:embed="rId3">
            <a:alphaModFix/>
          </a:blip>
          <a:srcRect/>
          <a:stretch/>
        </p:blipFill>
        <p:spPr>
          <a:xfrm>
            <a:off x="319337" y="1911180"/>
            <a:ext cx="5571430" cy="3181191"/>
          </a:xfrm>
          <a:prstGeom prst="rect">
            <a:avLst/>
          </a:prstGeom>
          <a:noFill/>
          <a:ln>
            <a:noFill/>
          </a:ln>
        </p:spPr>
      </p:pic>
      <p:sp>
        <p:nvSpPr>
          <p:cNvPr id="335" name="Google Shape;335;p19"/>
          <p:cNvSpPr txBox="1"/>
          <p:nvPr/>
        </p:nvSpPr>
        <p:spPr>
          <a:xfrm>
            <a:off x="305250" y="5291007"/>
            <a:ext cx="11581500" cy="1339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This dashboard highlights various zip codes based on user selection. The four tabs allow visibility into multiple aspects of each zip code such as buyer demographics, schooling information, pricing details and the features that make up the average home in that area.</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800"/>
              <a:buFont typeface="Arial"/>
              <a:buNone/>
            </a:pPr>
            <a:endParaRPr sz="300">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00"/>
              <a:buFont typeface="Arial"/>
              <a:buNone/>
            </a:pPr>
            <a:endParaRPr sz="6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D966"/>
                </a:solidFill>
                <a:latin typeface="Calibri"/>
                <a:ea typeface="Calibri"/>
                <a:cs typeface="Calibri"/>
                <a:sym typeface="Calibri"/>
              </a:rPr>
              <a:t>Link: area51austin.com</a:t>
            </a:r>
            <a:endParaRPr sz="1400" b="0" i="0" u="none" strike="noStrike" cap="none">
              <a:solidFill>
                <a:srgbClr val="000000"/>
              </a:solidFill>
              <a:latin typeface="Arial"/>
              <a:ea typeface="Arial"/>
              <a:cs typeface="Arial"/>
              <a:sym typeface="Arial"/>
            </a:endParaRPr>
          </a:p>
        </p:txBody>
      </p:sp>
      <p:sp>
        <p:nvSpPr>
          <p:cNvPr id="336" name="Google Shape;33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337" name="Google Shape;337;p19"/>
          <p:cNvPicPr preferRelativeResize="0"/>
          <p:nvPr/>
        </p:nvPicPr>
        <p:blipFill rotWithShape="1">
          <a:blip r:embed="rId4">
            <a:alphaModFix/>
          </a:blip>
          <a:srcRect/>
          <a:stretch/>
        </p:blipFill>
        <p:spPr>
          <a:xfrm>
            <a:off x="6322668" y="1911179"/>
            <a:ext cx="5420270" cy="31811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341"/>
        <p:cNvGrpSpPr/>
        <p:nvPr/>
      </p:nvGrpSpPr>
      <p:grpSpPr>
        <a:xfrm>
          <a:off x="0" y="0"/>
          <a:ext cx="0" cy="0"/>
          <a:chOff x="0" y="0"/>
          <a:chExt cx="0" cy="0"/>
        </a:xfrm>
      </p:grpSpPr>
      <p:sp>
        <p:nvSpPr>
          <p:cNvPr id="342" name="Google Shape;342;p20"/>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Web Application</a:t>
            </a:r>
            <a:endParaRPr sz="5400" b="1" i="0" u="none" strike="noStrike" cap="none">
              <a:solidFill>
                <a:srgbClr val="FFD966"/>
              </a:solidFill>
              <a:latin typeface="Calibri"/>
              <a:ea typeface="Calibri"/>
              <a:cs typeface="Calibri"/>
              <a:sym typeface="Calibri"/>
            </a:endParaRPr>
          </a:p>
        </p:txBody>
      </p:sp>
      <p:sp>
        <p:nvSpPr>
          <p:cNvPr id="343" name="Google Shape;34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344" name="Google Shape;344;p20"/>
          <p:cNvSpPr txBox="1"/>
          <p:nvPr/>
        </p:nvSpPr>
        <p:spPr>
          <a:xfrm>
            <a:off x="198781" y="1257841"/>
            <a:ext cx="4803525" cy="475514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Our Home Pricing Prediction web application is built on a responsive web framework that scales all pc, mobile, and tablet browsers. </a:t>
            </a: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D966"/>
                </a:solidFill>
                <a:latin typeface="Calibri"/>
                <a:ea typeface="Calibri"/>
                <a:cs typeface="Calibri"/>
                <a:sym typeface="Calibri"/>
              </a:rPr>
              <a:t>Price Prediction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The output of this tool is the optimal price a seller should list their house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
              <a:buFont typeface="Arial"/>
              <a:buNone/>
            </a:pPr>
            <a:endParaRPr sz="300" b="1"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D966"/>
                </a:solidFill>
                <a:latin typeface="Calibri"/>
                <a:ea typeface="Calibri"/>
                <a:cs typeface="Calibri"/>
                <a:sym typeface="Calibri"/>
              </a:rPr>
              <a:t>Home Sale &amp; Demographic Trends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Additionally, the seller is shown an analysis of other buyers in the area as well as graphics to understand the pricing landscape of the area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D966"/>
                </a:solidFill>
                <a:latin typeface="Calibri"/>
                <a:ea typeface="Calibri"/>
                <a:cs typeface="Calibri"/>
                <a:sym typeface="Calibri"/>
              </a:rPr>
              <a:t>Link: </a:t>
            </a:r>
            <a:r>
              <a:rPr lang="en-US" sz="1800" b="0" i="0" u="none" strike="noStrike" cap="none">
                <a:solidFill>
                  <a:srgbClr val="FFD966"/>
                </a:solidFill>
                <a:latin typeface="Calibri"/>
                <a:ea typeface="Calibri"/>
                <a:cs typeface="Calibri"/>
                <a:sym typeface="Calibri"/>
              </a:rPr>
              <a:t>http://app.area51austin.com/ </a:t>
            </a:r>
            <a:endParaRPr sz="1400" b="0" i="0" u="none" strike="noStrike" cap="none">
              <a:solidFill>
                <a:srgbClr val="000000"/>
              </a:solidFill>
              <a:latin typeface="Arial"/>
              <a:ea typeface="Arial"/>
              <a:cs typeface="Arial"/>
              <a:sym typeface="Arial"/>
            </a:endParaRPr>
          </a:p>
        </p:txBody>
      </p:sp>
      <p:pic>
        <p:nvPicPr>
          <p:cNvPr id="345" name="Google Shape;345;p20" descr="Chart&#10;&#10;Description automatically generated"/>
          <p:cNvPicPr preferRelativeResize="0"/>
          <p:nvPr/>
        </p:nvPicPr>
        <p:blipFill rotWithShape="1">
          <a:blip r:embed="rId3">
            <a:alphaModFix/>
          </a:blip>
          <a:srcRect/>
          <a:stretch/>
        </p:blipFill>
        <p:spPr>
          <a:xfrm>
            <a:off x="5147799" y="1108861"/>
            <a:ext cx="6925601" cy="52474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349"/>
        <p:cNvGrpSpPr/>
        <p:nvPr/>
      </p:nvGrpSpPr>
      <p:grpSpPr>
        <a:xfrm>
          <a:off x="0" y="0"/>
          <a:ext cx="0" cy="0"/>
          <a:chOff x="0" y="0"/>
          <a:chExt cx="0" cy="0"/>
        </a:xfrm>
      </p:grpSpPr>
      <p:sp>
        <p:nvSpPr>
          <p:cNvPr id="350" name="Google Shape;350;p21"/>
          <p:cNvSpPr txBox="1"/>
          <p:nvPr/>
        </p:nvSpPr>
        <p:spPr>
          <a:xfrm>
            <a:off x="198782" y="185531"/>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Mobile Application</a:t>
            </a:r>
            <a:endParaRPr sz="1400" b="0" i="0" u="none" strike="noStrike" cap="none">
              <a:solidFill>
                <a:srgbClr val="000000"/>
              </a:solidFill>
              <a:latin typeface="Arial"/>
              <a:ea typeface="Arial"/>
              <a:cs typeface="Arial"/>
              <a:sym typeface="Arial"/>
            </a:endParaRPr>
          </a:p>
        </p:txBody>
      </p:sp>
      <p:sp>
        <p:nvSpPr>
          <p:cNvPr id="351" name="Google Shape;35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352" name="Google Shape;352;p21"/>
          <p:cNvSpPr txBox="1"/>
          <p:nvPr/>
        </p:nvSpPr>
        <p:spPr>
          <a:xfrm>
            <a:off x="5578311" y="1943791"/>
            <a:ext cx="1571625" cy="4953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Adjust housing features to create new predictions</a:t>
            </a:r>
            <a:endParaRPr sz="1400" b="0" i="0" u="none" strike="noStrike" cap="none">
              <a:solidFill>
                <a:srgbClr val="000000"/>
              </a:solidFill>
              <a:latin typeface="Arial"/>
              <a:ea typeface="Arial"/>
              <a:cs typeface="Arial"/>
              <a:sym typeface="Arial"/>
            </a:endParaRPr>
          </a:p>
        </p:txBody>
      </p:sp>
      <p:cxnSp>
        <p:nvCxnSpPr>
          <p:cNvPr id="353" name="Google Shape;353;p21"/>
          <p:cNvCxnSpPr/>
          <p:nvPr/>
        </p:nvCxnSpPr>
        <p:spPr>
          <a:xfrm>
            <a:off x="6613690" y="1715191"/>
            <a:ext cx="962100" cy="476400"/>
          </a:xfrm>
          <a:prstGeom prst="bentConnector3">
            <a:avLst>
              <a:gd name="adj1" fmla="val 50000"/>
            </a:avLst>
          </a:prstGeom>
          <a:noFill/>
          <a:ln w="9525" cap="flat" cmpd="sng">
            <a:solidFill>
              <a:srgbClr val="F2F2F2"/>
            </a:solidFill>
            <a:prstDash val="solid"/>
            <a:miter lim="800000"/>
            <a:headEnd type="none" w="sm" len="sm"/>
            <a:tailEnd type="triangle" w="med" len="med"/>
          </a:ln>
        </p:spPr>
      </p:cxnSp>
      <p:pic>
        <p:nvPicPr>
          <p:cNvPr id="354" name="Google Shape;354;p21"/>
          <p:cNvPicPr preferRelativeResize="0"/>
          <p:nvPr/>
        </p:nvPicPr>
        <p:blipFill rotWithShape="1">
          <a:blip r:embed="rId3">
            <a:alphaModFix/>
          </a:blip>
          <a:srcRect/>
          <a:stretch/>
        </p:blipFill>
        <p:spPr>
          <a:xfrm>
            <a:off x="5632615" y="1153216"/>
            <a:ext cx="904875" cy="904875"/>
          </a:xfrm>
          <a:prstGeom prst="rect">
            <a:avLst/>
          </a:prstGeom>
          <a:noFill/>
          <a:ln>
            <a:noFill/>
          </a:ln>
        </p:spPr>
      </p:pic>
      <p:sp>
        <p:nvSpPr>
          <p:cNvPr id="355" name="Google Shape;355;p21"/>
          <p:cNvSpPr txBox="1"/>
          <p:nvPr/>
        </p:nvSpPr>
        <p:spPr>
          <a:xfrm>
            <a:off x="10944209" y="2978785"/>
            <a:ext cx="1247791" cy="1211078"/>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Display features and predictions for only the desired property</a:t>
            </a:r>
            <a:endParaRPr sz="1400" b="0" i="0" u="none" strike="noStrike" cap="none">
              <a:solidFill>
                <a:srgbClr val="000000"/>
              </a:solidFill>
              <a:latin typeface="Arial"/>
              <a:ea typeface="Arial"/>
              <a:cs typeface="Arial"/>
              <a:sym typeface="Arial"/>
            </a:endParaRPr>
          </a:p>
        </p:txBody>
      </p:sp>
      <p:cxnSp>
        <p:nvCxnSpPr>
          <p:cNvPr id="356" name="Google Shape;356;p21"/>
          <p:cNvCxnSpPr/>
          <p:nvPr/>
        </p:nvCxnSpPr>
        <p:spPr>
          <a:xfrm flipH="1">
            <a:off x="10351679" y="2783205"/>
            <a:ext cx="809700" cy="209700"/>
          </a:xfrm>
          <a:prstGeom prst="bentConnector3">
            <a:avLst>
              <a:gd name="adj1" fmla="val 50000"/>
            </a:avLst>
          </a:prstGeom>
          <a:noFill/>
          <a:ln w="9525" cap="flat" cmpd="sng">
            <a:solidFill>
              <a:srgbClr val="F2F2F2"/>
            </a:solidFill>
            <a:prstDash val="solid"/>
            <a:miter lim="800000"/>
            <a:headEnd type="none" w="sm" len="sm"/>
            <a:tailEnd type="triangle" w="med" len="med"/>
          </a:ln>
        </p:spPr>
      </p:cxnSp>
      <p:pic>
        <p:nvPicPr>
          <p:cNvPr id="357" name="Google Shape;357;p21"/>
          <p:cNvPicPr preferRelativeResize="0"/>
          <p:nvPr/>
        </p:nvPicPr>
        <p:blipFill rotWithShape="1">
          <a:blip r:embed="rId4">
            <a:alphaModFix/>
          </a:blip>
          <a:srcRect l="22667" t="22667" r="17334" b="32000"/>
          <a:stretch/>
        </p:blipFill>
        <p:spPr>
          <a:xfrm>
            <a:off x="11152489" y="2373630"/>
            <a:ext cx="819150" cy="619125"/>
          </a:xfrm>
          <a:prstGeom prst="rect">
            <a:avLst/>
          </a:prstGeom>
          <a:noFill/>
          <a:ln>
            <a:noFill/>
          </a:ln>
        </p:spPr>
      </p:pic>
      <p:pic>
        <p:nvPicPr>
          <p:cNvPr id="358" name="Google Shape;358;p21"/>
          <p:cNvPicPr preferRelativeResize="0"/>
          <p:nvPr/>
        </p:nvPicPr>
        <p:blipFill rotWithShape="1">
          <a:blip r:embed="rId5">
            <a:alphaModFix/>
          </a:blip>
          <a:srcRect/>
          <a:stretch/>
        </p:blipFill>
        <p:spPr>
          <a:xfrm>
            <a:off x="10922189" y="4359142"/>
            <a:ext cx="1141095" cy="762000"/>
          </a:xfrm>
          <a:prstGeom prst="rect">
            <a:avLst/>
          </a:prstGeom>
          <a:noFill/>
          <a:ln>
            <a:noFill/>
          </a:ln>
        </p:spPr>
      </p:pic>
      <p:sp>
        <p:nvSpPr>
          <p:cNvPr id="359" name="Google Shape;359;p21"/>
          <p:cNvSpPr txBox="1"/>
          <p:nvPr/>
        </p:nvSpPr>
        <p:spPr>
          <a:xfrm>
            <a:off x="10731689" y="5159241"/>
            <a:ext cx="1460311" cy="920883"/>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1100"/>
              <a:buFont typeface="Arial"/>
              <a:buNone/>
            </a:pPr>
            <a:r>
              <a:rPr lang="en-US" sz="1100" b="0" i="0" u="none" strike="noStrike" cap="none">
                <a:solidFill>
                  <a:schemeClr val="lt1"/>
                </a:solidFill>
                <a:latin typeface="Calibri"/>
                <a:ea typeface="Calibri"/>
                <a:cs typeface="Calibri"/>
                <a:sym typeface="Calibri"/>
              </a:rPr>
              <a:t>Output predicted sale price based on new/updated features</a:t>
            </a:r>
            <a:endParaRPr sz="1400" b="0" i="0" u="none" strike="noStrike" cap="none">
              <a:solidFill>
                <a:srgbClr val="000000"/>
              </a:solidFill>
              <a:latin typeface="Arial"/>
              <a:ea typeface="Arial"/>
              <a:cs typeface="Arial"/>
              <a:sym typeface="Arial"/>
            </a:endParaRPr>
          </a:p>
        </p:txBody>
      </p:sp>
      <p:cxnSp>
        <p:nvCxnSpPr>
          <p:cNvPr id="360" name="Google Shape;360;p21"/>
          <p:cNvCxnSpPr/>
          <p:nvPr/>
        </p:nvCxnSpPr>
        <p:spPr>
          <a:xfrm flipH="1">
            <a:off x="10350689" y="4883017"/>
            <a:ext cx="723900" cy="473700"/>
          </a:xfrm>
          <a:prstGeom prst="bentConnector3">
            <a:avLst>
              <a:gd name="adj1" fmla="val 50000"/>
            </a:avLst>
          </a:prstGeom>
          <a:noFill/>
          <a:ln w="9525" cap="flat" cmpd="sng">
            <a:solidFill>
              <a:srgbClr val="F2F2F2"/>
            </a:solidFill>
            <a:prstDash val="solid"/>
            <a:miter lim="800000"/>
            <a:headEnd type="none" w="sm" len="sm"/>
            <a:tailEnd type="triangle" w="med" len="med"/>
          </a:ln>
        </p:spPr>
      </p:cxnSp>
      <p:sp>
        <p:nvSpPr>
          <p:cNvPr id="361" name="Google Shape;361;p21"/>
          <p:cNvSpPr txBox="1"/>
          <p:nvPr/>
        </p:nvSpPr>
        <p:spPr>
          <a:xfrm>
            <a:off x="114621" y="1372557"/>
            <a:ext cx="5297633" cy="486287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The Austin Housing Field Agent is a simple mobile app to show home listers how their specific housing listing would be impacted by making updates to their property.</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Development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Native iOS application</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Developed utilizing Apple’s Xcode development environment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Functionality</a:t>
            </a:r>
            <a:endParaRPr sz="1400" b="0" i="0" u="none" strike="noStrike" cap="none">
              <a:solidFill>
                <a:srgbClr val="000000"/>
              </a:solidFill>
              <a:latin typeface="Arial"/>
              <a:ea typeface="Arial"/>
              <a:cs typeface="Arial"/>
              <a:sym typeface="Arial"/>
            </a:endParaRPr>
          </a:p>
          <a:p>
            <a:pPr marL="171450" marR="0" lvl="0" indent="-101600" algn="l" rtl="0">
              <a:lnSpc>
                <a:spcPct val="100000"/>
              </a:lnSpc>
              <a:spcBef>
                <a:spcPts val="0"/>
              </a:spcBef>
              <a:spcAft>
                <a:spcPts val="0"/>
              </a:spcAft>
              <a:buClr>
                <a:schemeClr val="dk1"/>
              </a:buClr>
              <a:buSzPts val="1100"/>
              <a:buFont typeface="Arial"/>
              <a:buNone/>
            </a:pPr>
            <a:endParaRPr sz="1100" b="0" i="0" u="none" strike="noStrike" cap="none">
              <a:solidFill>
                <a:srgbClr val="FFD966"/>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Users can select between multiple significant variables to determine the impact of undertaking adjustments to their home on their potential sale price</a:t>
            </a:r>
            <a:endParaRPr sz="1400" b="0" i="0" u="none" strike="noStrike" cap="none">
              <a:solidFill>
                <a:srgbClr val="000000"/>
              </a:solidFill>
              <a:latin typeface="Arial"/>
              <a:ea typeface="Arial"/>
              <a:cs typeface="Arial"/>
              <a:sym typeface="Arial"/>
            </a:endParaRPr>
          </a:p>
        </p:txBody>
      </p:sp>
      <p:sp>
        <p:nvSpPr>
          <p:cNvPr id="362" name="Google Shape;362;p21"/>
          <p:cNvSpPr txBox="1"/>
          <p:nvPr/>
        </p:nvSpPr>
        <p:spPr>
          <a:xfrm>
            <a:off x="114621" y="6154008"/>
            <a:ext cx="11581511" cy="41549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00"/>
              <a:buFont typeface="Arial"/>
              <a:buNone/>
            </a:pPr>
            <a:endParaRPr sz="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D966"/>
                </a:solidFill>
                <a:latin typeface="Calibri"/>
                <a:ea typeface="Calibri"/>
                <a:cs typeface="Calibri"/>
                <a:sym typeface="Calibri"/>
              </a:rPr>
              <a:t>Link: https://github.com/eric-pierce/Austin-Housing-App </a:t>
            </a:r>
            <a:endParaRPr sz="1400" b="0" i="0" u="none" strike="noStrike" cap="none">
              <a:solidFill>
                <a:srgbClr val="000000"/>
              </a:solidFill>
              <a:latin typeface="Arial"/>
              <a:ea typeface="Arial"/>
              <a:cs typeface="Arial"/>
              <a:sym typeface="Arial"/>
            </a:endParaRPr>
          </a:p>
        </p:txBody>
      </p:sp>
      <p:pic>
        <p:nvPicPr>
          <p:cNvPr id="363" name="Google Shape;363;p21"/>
          <p:cNvPicPr preferRelativeResize="0"/>
          <p:nvPr/>
        </p:nvPicPr>
        <p:blipFill rotWithShape="1">
          <a:blip r:embed="rId6">
            <a:alphaModFix/>
          </a:blip>
          <a:srcRect l="2375" t="1569" r="2110" b="1557"/>
          <a:stretch/>
        </p:blipFill>
        <p:spPr>
          <a:xfrm>
            <a:off x="7692651" y="1108861"/>
            <a:ext cx="2576830" cy="5129530"/>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367"/>
        <p:cNvGrpSpPr/>
        <p:nvPr/>
      </p:nvGrpSpPr>
      <p:grpSpPr>
        <a:xfrm>
          <a:off x="0" y="0"/>
          <a:ext cx="0" cy="0"/>
          <a:chOff x="0" y="0"/>
          <a:chExt cx="0" cy="0"/>
        </a:xfrm>
      </p:grpSpPr>
      <p:sp>
        <p:nvSpPr>
          <p:cNvPr id="368" name="Google Shape;368;p22"/>
          <p:cNvSpPr txBox="1"/>
          <p:nvPr/>
        </p:nvSpPr>
        <p:spPr>
          <a:xfrm>
            <a:off x="67846" y="89815"/>
            <a:ext cx="713006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Recommendations</a:t>
            </a:r>
            <a:endParaRPr sz="1400" b="0" i="0" u="none" strike="noStrike" cap="none">
              <a:solidFill>
                <a:srgbClr val="000000"/>
              </a:solidFill>
              <a:latin typeface="Arial"/>
              <a:ea typeface="Arial"/>
              <a:cs typeface="Arial"/>
              <a:sym typeface="Arial"/>
            </a:endParaRPr>
          </a:p>
        </p:txBody>
      </p:sp>
      <p:sp>
        <p:nvSpPr>
          <p:cNvPr id="369" name="Google Shape;369;p22"/>
          <p:cNvSpPr/>
          <p:nvPr/>
        </p:nvSpPr>
        <p:spPr>
          <a:xfrm>
            <a:off x="1059786" y="1457739"/>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2"/>
          <p:cNvSpPr txBox="1"/>
          <p:nvPr/>
        </p:nvSpPr>
        <p:spPr>
          <a:xfrm>
            <a:off x="1747510" y="750526"/>
            <a:ext cx="1391478"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71" name="Google Shape;371;p22"/>
          <p:cNvSpPr txBox="1"/>
          <p:nvPr/>
        </p:nvSpPr>
        <p:spPr>
          <a:xfrm>
            <a:off x="2809072" y="1457739"/>
            <a:ext cx="2199863"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PROPERTY DEVELOPMENT</a:t>
            </a: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Utilize cluster analysis to align new projects</a:t>
            </a:r>
            <a:endParaRPr sz="1400" b="0" i="0" u="none" strike="noStrike" cap="none">
              <a:solidFill>
                <a:srgbClr val="000000"/>
              </a:solidFill>
              <a:latin typeface="Arial"/>
              <a:ea typeface="Arial"/>
              <a:cs typeface="Arial"/>
              <a:sym typeface="Arial"/>
            </a:endParaRPr>
          </a:p>
        </p:txBody>
      </p:sp>
      <p:sp>
        <p:nvSpPr>
          <p:cNvPr id="372" name="Google Shape;372;p22"/>
          <p:cNvSpPr/>
          <p:nvPr/>
        </p:nvSpPr>
        <p:spPr>
          <a:xfrm>
            <a:off x="1059786" y="3134785"/>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3" name="Google Shape;373;p22"/>
          <p:cNvSpPr txBox="1"/>
          <p:nvPr/>
        </p:nvSpPr>
        <p:spPr>
          <a:xfrm>
            <a:off x="1747510" y="2427572"/>
            <a:ext cx="1391478"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374" name="Google Shape;374;p22"/>
          <p:cNvSpPr txBox="1"/>
          <p:nvPr/>
        </p:nvSpPr>
        <p:spPr>
          <a:xfrm>
            <a:off x="2809072" y="3134785"/>
            <a:ext cx="2199863" cy="12926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ADVERTISEMENT STRATEGIES</a:t>
            </a: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Utilize cluster analysis to target desirable customer base</a:t>
            </a:r>
            <a:endParaRPr sz="1400" b="0" i="0" u="none" strike="noStrike" cap="none">
              <a:solidFill>
                <a:srgbClr val="000000"/>
              </a:solidFill>
              <a:latin typeface="Arial"/>
              <a:ea typeface="Arial"/>
              <a:cs typeface="Arial"/>
              <a:sym typeface="Arial"/>
            </a:endParaRPr>
          </a:p>
        </p:txBody>
      </p:sp>
      <p:sp>
        <p:nvSpPr>
          <p:cNvPr id="375" name="Google Shape;375;p22"/>
          <p:cNvSpPr/>
          <p:nvPr/>
        </p:nvSpPr>
        <p:spPr>
          <a:xfrm>
            <a:off x="1059786" y="4918335"/>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2"/>
          <p:cNvSpPr txBox="1"/>
          <p:nvPr/>
        </p:nvSpPr>
        <p:spPr>
          <a:xfrm>
            <a:off x="1747510" y="4211122"/>
            <a:ext cx="1391478"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77" name="Google Shape;377;p22"/>
          <p:cNvSpPr txBox="1"/>
          <p:nvPr/>
        </p:nvSpPr>
        <p:spPr>
          <a:xfrm>
            <a:off x="2809072" y="4918335"/>
            <a:ext cx="21999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INSIGHTS DASHBOARD</a:t>
            </a: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Visualize hidden and influential trends in the market</a:t>
            </a:r>
            <a:endParaRPr sz="1400" b="0" i="0" u="none" strike="noStrike" cap="none">
              <a:solidFill>
                <a:srgbClr val="000000"/>
              </a:solidFill>
              <a:latin typeface="Arial"/>
              <a:ea typeface="Arial"/>
              <a:cs typeface="Arial"/>
              <a:sym typeface="Arial"/>
            </a:endParaRPr>
          </a:p>
        </p:txBody>
      </p:sp>
      <p:sp>
        <p:nvSpPr>
          <p:cNvPr id="378" name="Google Shape;378;p22"/>
          <p:cNvSpPr/>
          <p:nvPr/>
        </p:nvSpPr>
        <p:spPr>
          <a:xfrm>
            <a:off x="6323269" y="1457739"/>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p22"/>
          <p:cNvSpPr txBox="1"/>
          <p:nvPr/>
        </p:nvSpPr>
        <p:spPr>
          <a:xfrm>
            <a:off x="7010993" y="750526"/>
            <a:ext cx="1391478"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80" name="Google Shape;380;p22"/>
          <p:cNvSpPr txBox="1"/>
          <p:nvPr/>
        </p:nvSpPr>
        <p:spPr>
          <a:xfrm>
            <a:off x="8072555" y="1457739"/>
            <a:ext cx="2199863" cy="12926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WEB APP - OPTIMIZE NEW PROJECTS</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Leverage model-based pricing recommendations on the fly.</a:t>
            </a:r>
            <a:endParaRPr sz="1400" b="0" i="0" u="none" strike="noStrike" cap="none">
              <a:solidFill>
                <a:srgbClr val="000000"/>
              </a:solidFill>
              <a:latin typeface="Arial"/>
              <a:ea typeface="Arial"/>
              <a:cs typeface="Arial"/>
              <a:sym typeface="Arial"/>
            </a:endParaRPr>
          </a:p>
        </p:txBody>
      </p:sp>
      <p:sp>
        <p:nvSpPr>
          <p:cNvPr id="381" name="Google Shape;381;p22"/>
          <p:cNvSpPr/>
          <p:nvPr/>
        </p:nvSpPr>
        <p:spPr>
          <a:xfrm>
            <a:off x="6327417" y="3134785"/>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2" name="Google Shape;382;p22"/>
          <p:cNvSpPr txBox="1"/>
          <p:nvPr/>
        </p:nvSpPr>
        <p:spPr>
          <a:xfrm>
            <a:off x="7015141" y="2427572"/>
            <a:ext cx="1391478"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383" name="Google Shape;383;p22"/>
          <p:cNvSpPr txBox="1"/>
          <p:nvPr/>
        </p:nvSpPr>
        <p:spPr>
          <a:xfrm>
            <a:off x="8076703" y="3134785"/>
            <a:ext cx="2199863"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WEB APP – MAXIMIZE SALE PRICE</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Conduct what-if scenarios to determine ways to increase return on investment</a:t>
            </a:r>
            <a:endParaRPr sz="1400" b="0" i="0" u="none" strike="noStrike" cap="none">
              <a:solidFill>
                <a:srgbClr val="000000"/>
              </a:solidFill>
              <a:latin typeface="Arial"/>
              <a:ea typeface="Arial"/>
              <a:cs typeface="Arial"/>
              <a:sym typeface="Arial"/>
            </a:endParaRPr>
          </a:p>
        </p:txBody>
      </p:sp>
      <p:sp>
        <p:nvSpPr>
          <p:cNvPr id="384" name="Google Shape;38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388"/>
        <p:cNvGrpSpPr/>
        <p:nvPr/>
      </p:nvGrpSpPr>
      <p:grpSpPr>
        <a:xfrm>
          <a:off x="0" y="0"/>
          <a:ext cx="0" cy="0"/>
          <a:chOff x="0" y="0"/>
          <a:chExt cx="0" cy="0"/>
        </a:xfrm>
      </p:grpSpPr>
      <p:sp>
        <p:nvSpPr>
          <p:cNvPr id="389" name="Google Shape;389;p23"/>
          <p:cNvSpPr txBox="1"/>
          <p:nvPr/>
        </p:nvSpPr>
        <p:spPr>
          <a:xfrm>
            <a:off x="7865660" y="1712422"/>
            <a:ext cx="4326340" cy="646331"/>
          </a:xfrm>
          <a:prstGeom prst="rect">
            <a:avLst/>
          </a:prstGeom>
          <a:solidFill>
            <a:srgbClr val="FFD96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Key Characteristics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0" name="Google Shape;390;p23"/>
          <p:cNvSpPr txBox="1"/>
          <p:nvPr/>
        </p:nvSpPr>
        <p:spPr>
          <a:xfrm>
            <a:off x="198782" y="185531"/>
            <a:ext cx="1199321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FFD966"/>
                </a:solidFill>
                <a:latin typeface="Calibri"/>
                <a:ea typeface="Calibri"/>
                <a:cs typeface="Calibri"/>
                <a:sym typeface="Calibri"/>
              </a:rPr>
              <a:t>Recommendations</a:t>
            </a:r>
            <a:endParaRPr sz="1400" b="0" i="0" u="none" strike="noStrike" cap="none">
              <a:solidFill>
                <a:srgbClr val="000000"/>
              </a:solidFill>
              <a:latin typeface="Arial"/>
              <a:ea typeface="Arial"/>
              <a:cs typeface="Arial"/>
              <a:sym typeface="Arial"/>
            </a:endParaRPr>
          </a:p>
        </p:txBody>
      </p:sp>
      <p:sp>
        <p:nvSpPr>
          <p:cNvPr id="391" name="Google Shape;391;p23"/>
          <p:cNvSpPr txBox="1"/>
          <p:nvPr/>
        </p:nvSpPr>
        <p:spPr>
          <a:xfrm>
            <a:off x="7865660" y="1203292"/>
            <a:ext cx="37940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Calibri"/>
                <a:ea typeface="Calibri"/>
                <a:cs typeface="Calibri"/>
                <a:sym typeface="Calibri"/>
              </a:rPr>
              <a:t>High Class Living</a:t>
            </a:r>
            <a:endParaRPr sz="1400" b="0" i="0" u="none" strike="noStrike" cap="none">
              <a:solidFill>
                <a:srgbClr val="000000"/>
              </a:solidFill>
              <a:latin typeface="Arial"/>
              <a:ea typeface="Arial"/>
              <a:cs typeface="Arial"/>
              <a:sym typeface="Arial"/>
            </a:endParaRPr>
          </a:p>
        </p:txBody>
      </p:sp>
      <p:pic>
        <p:nvPicPr>
          <p:cNvPr id="392" name="Google Shape;392;p23" descr="A group of people posing for a photo in front of a house&#10;&#10;Description automatically generated"/>
          <p:cNvPicPr preferRelativeResize="0"/>
          <p:nvPr/>
        </p:nvPicPr>
        <p:blipFill rotWithShape="1">
          <a:blip r:embed="rId3">
            <a:alphaModFix/>
          </a:blip>
          <a:srcRect l="21634" b="7211"/>
          <a:stretch/>
        </p:blipFill>
        <p:spPr>
          <a:xfrm>
            <a:off x="7865660" y="3589860"/>
            <a:ext cx="4326340" cy="3268140"/>
          </a:xfrm>
          <a:prstGeom prst="rect">
            <a:avLst/>
          </a:prstGeom>
          <a:noFill/>
          <a:ln>
            <a:noFill/>
          </a:ln>
        </p:spPr>
      </p:pic>
      <p:sp>
        <p:nvSpPr>
          <p:cNvPr id="393" name="Google Shape;393;p23"/>
          <p:cNvSpPr txBox="1"/>
          <p:nvPr/>
        </p:nvSpPr>
        <p:spPr>
          <a:xfrm>
            <a:off x="198782" y="1464902"/>
            <a:ext cx="7280100" cy="403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These clients have high income and live with their families. They are willing to pay more to get the best possible property.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Property Development Recommendations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Choose isolated areas with large lot sizes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Use top of the line materials. Do not cut corners to save construction expenses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Advertisement Strategy Recommendations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Focus on safety and comfortability.</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Portrait ourselves as trustworthy and luxurious at the same time.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3"/>
          <p:cNvSpPr txBox="1"/>
          <p:nvPr/>
        </p:nvSpPr>
        <p:spPr>
          <a:xfrm>
            <a:off x="7865660" y="2107603"/>
            <a:ext cx="4326340" cy="1477328"/>
          </a:xfrm>
          <a:prstGeom prst="rect">
            <a:avLst/>
          </a:prstGeom>
          <a:solidFill>
            <a:srgbClr val="D0CECE"/>
          </a:solid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Large lot sizes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Less Neighbors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$600k+ homes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Families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5" name="Google Shape;39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399"/>
        <p:cNvGrpSpPr/>
        <p:nvPr/>
      </p:nvGrpSpPr>
      <p:grpSpPr>
        <a:xfrm>
          <a:off x="0" y="0"/>
          <a:ext cx="0" cy="0"/>
          <a:chOff x="0" y="0"/>
          <a:chExt cx="0" cy="0"/>
        </a:xfrm>
      </p:grpSpPr>
      <p:sp>
        <p:nvSpPr>
          <p:cNvPr id="400" name="Google Shape;400;p24"/>
          <p:cNvSpPr txBox="1"/>
          <p:nvPr/>
        </p:nvSpPr>
        <p:spPr>
          <a:xfrm>
            <a:off x="7865660" y="1712422"/>
            <a:ext cx="4326340" cy="646331"/>
          </a:xfrm>
          <a:prstGeom prst="rect">
            <a:avLst/>
          </a:prstGeom>
          <a:solidFill>
            <a:srgbClr val="FFA86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Key Characteristics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24"/>
          <p:cNvSpPr txBox="1"/>
          <p:nvPr/>
        </p:nvSpPr>
        <p:spPr>
          <a:xfrm>
            <a:off x="198782" y="185531"/>
            <a:ext cx="1199321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FFD966"/>
                </a:solidFill>
                <a:latin typeface="Calibri"/>
                <a:ea typeface="Calibri"/>
                <a:cs typeface="Calibri"/>
                <a:sym typeface="Calibri"/>
              </a:rPr>
              <a:t>Recommendations</a:t>
            </a:r>
            <a:endParaRPr sz="1400" b="0" i="0" u="none" strike="noStrike" cap="none">
              <a:solidFill>
                <a:srgbClr val="000000"/>
              </a:solidFill>
              <a:latin typeface="Arial"/>
              <a:ea typeface="Arial"/>
              <a:cs typeface="Arial"/>
              <a:sym typeface="Arial"/>
            </a:endParaRPr>
          </a:p>
        </p:txBody>
      </p:sp>
      <p:sp>
        <p:nvSpPr>
          <p:cNvPr id="402" name="Google Shape;402;p24"/>
          <p:cNvSpPr txBox="1"/>
          <p:nvPr/>
        </p:nvSpPr>
        <p:spPr>
          <a:xfrm>
            <a:off x="7745994" y="1102865"/>
            <a:ext cx="71300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Calibri"/>
                <a:ea typeface="Calibri"/>
                <a:cs typeface="Calibri"/>
                <a:sym typeface="Calibri"/>
              </a:rPr>
              <a:t>Family &amp; Features</a:t>
            </a:r>
            <a:endParaRPr sz="1400" b="0" i="0" u="none" strike="noStrike" cap="none">
              <a:solidFill>
                <a:srgbClr val="000000"/>
              </a:solidFill>
              <a:latin typeface="Arial"/>
              <a:ea typeface="Arial"/>
              <a:cs typeface="Arial"/>
              <a:sym typeface="Arial"/>
            </a:endParaRPr>
          </a:p>
        </p:txBody>
      </p:sp>
      <p:sp>
        <p:nvSpPr>
          <p:cNvPr id="403" name="Google Shape;403;p24"/>
          <p:cNvSpPr txBox="1"/>
          <p:nvPr/>
        </p:nvSpPr>
        <p:spPr>
          <a:xfrm>
            <a:off x="188298" y="1316336"/>
            <a:ext cx="7331618" cy="45858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These are middle/upper-middle class families. They are modern and want their kids to be well-educated like them.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Property Development Recommendations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Locate properties in good school districts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Choose suburban locations with large lots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Utilize a more modern architecture style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Ensure communities have desirable amenities such as parks and walking paths for families to enjoy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Advertisement Strategy Recommendations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Paint a positive future outlook</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Highlights the modern, comfortable, and convenient amenities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Showcases family values through well-behaved children</a:t>
            </a:r>
            <a:endParaRPr sz="1400" b="0" i="0" u="none" strike="noStrike" cap="none">
              <a:solidFill>
                <a:srgbClr val="000000"/>
              </a:solidFill>
              <a:latin typeface="Arial"/>
              <a:ea typeface="Arial"/>
              <a:cs typeface="Arial"/>
              <a:sym typeface="Arial"/>
            </a:endParaRPr>
          </a:p>
        </p:txBody>
      </p:sp>
      <p:sp>
        <p:nvSpPr>
          <p:cNvPr id="404" name="Google Shape;404;p24"/>
          <p:cNvSpPr txBox="1"/>
          <p:nvPr/>
        </p:nvSpPr>
        <p:spPr>
          <a:xfrm>
            <a:off x="7865660" y="2107603"/>
            <a:ext cx="4326340" cy="2031325"/>
          </a:xfrm>
          <a:prstGeom prst="rect">
            <a:avLst/>
          </a:prstGeom>
          <a:solidFill>
            <a:srgbClr val="D0CECE"/>
          </a:solid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Large homes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$575k + homes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Must be near schools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Mostly college graduates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Most have amenities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Suburban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05" name="Google Shape;405;p24" descr="A picture containing nature, garden&#10;&#10;Description automatically generated"/>
          <p:cNvPicPr preferRelativeResize="0"/>
          <p:nvPr/>
        </p:nvPicPr>
        <p:blipFill rotWithShape="1">
          <a:blip r:embed="rId3">
            <a:alphaModFix/>
          </a:blip>
          <a:srcRect l="26551" t="14728"/>
          <a:stretch/>
        </p:blipFill>
        <p:spPr>
          <a:xfrm>
            <a:off x="7865660" y="3861929"/>
            <a:ext cx="4326340" cy="2996071"/>
          </a:xfrm>
          <a:prstGeom prst="rect">
            <a:avLst/>
          </a:prstGeom>
          <a:noFill/>
          <a:ln>
            <a:noFill/>
          </a:ln>
        </p:spPr>
      </p:pic>
      <p:sp>
        <p:nvSpPr>
          <p:cNvPr id="406" name="Google Shape;40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410"/>
        <p:cNvGrpSpPr/>
        <p:nvPr/>
      </p:nvGrpSpPr>
      <p:grpSpPr>
        <a:xfrm>
          <a:off x="0" y="0"/>
          <a:ext cx="0" cy="0"/>
          <a:chOff x="0" y="0"/>
          <a:chExt cx="0" cy="0"/>
        </a:xfrm>
      </p:grpSpPr>
      <p:sp>
        <p:nvSpPr>
          <p:cNvPr id="411" name="Google Shape;411;p25"/>
          <p:cNvSpPr txBox="1"/>
          <p:nvPr/>
        </p:nvSpPr>
        <p:spPr>
          <a:xfrm>
            <a:off x="7865660" y="1712422"/>
            <a:ext cx="4326340" cy="646331"/>
          </a:xfrm>
          <a:prstGeom prst="rect">
            <a:avLst/>
          </a:prstGeom>
          <a:solidFill>
            <a:srgbClr val="FF886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Key Characteristics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2" name="Google Shape;412;p25"/>
          <p:cNvSpPr txBox="1"/>
          <p:nvPr/>
        </p:nvSpPr>
        <p:spPr>
          <a:xfrm>
            <a:off x="198782" y="185531"/>
            <a:ext cx="1199321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FFD966"/>
                </a:solidFill>
                <a:latin typeface="Calibri"/>
                <a:ea typeface="Calibri"/>
                <a:cs typeface="Calibri"/>
                <a:sym typeface="Calibri"/>
              </a:rPr>
              <a:t>Recommendations</a:t>
            </a:r>
            <a:endParaRPr sz="1400" b="0" i="0" u="none" strike="noStrike" cap="none">
              <a:solidFill>
                <a:srgbClr val="000000"/>
              </a:solidFill>
              <a:latin typeface="Arial"/>
              <a:ea typeface="Arial"/>
              <a:cs typeface="Arial"/>
              <a:sym typeface="Arial"/>
            </a:endParaRPr>
          </a:p>
        </p:txBody>
      </p:sp>
      <p:sp>
        <p:nvSpPr>
          <p:cNvPr id="413" name="Google Shape;413;p25"/>
          <p:cNvSpPr txBox="1"/>
          <p:nvPr/>
        </p:nvSpPr>
        <p:spPr>
          <a:xfrm>
            <a:off x="7865660" y="1185295"/>
            <a:ext cx="28446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Calibri"/>
                <a:ea typeface="Calibri"/>
                <a:cs typeface="Calibri"/>
                <a:sym typeface="Calibri"/>
              </a:rPr>
              <a:t>Metro Movers</a:t>
            </a:r>
            <a:endParaRPr sz="1400" b="0" i="0" u="none" strike="noStrike" cap="none">
              <a:solidFill>
                <a:srgbClr val="000000"/>
              </a:solidFill>
              <a:latin typeface="Arial"/>
              <a:ea typeface="Arial"/>
              <a:cs typeface="Arial"/>
              <a:sym typeface="Arial"/>
            </a:endParaRPr>
          </a:p>
        </p:txBody>
      </p:sp>
      <p:sp>
        <p:nvSpPr>
          <p:cNvPr id="414" name="Google Shape;414;p25"/>
          <p:cNvSpPr txBox="1"/>
          <p:nvPr/>
        </p:nvSpPr>
        <p:spPr>
          <a:xfrm>
            <a:off x="114621" y="1372557"/>
            <a:ext cx="7557696" cy="51398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These people are educated but just started out their career. They have entry-level income and are careful with spending. They prefer to save money by avoiding associations and using public transportation.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Property Development Recommendations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Ensure zero or very low association fees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Choose destinations that have multiple nearby methods of public transportation</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Very hip and chic design styles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Close distance to popular attractions</a:t>
            </a:r>
            <a:endParaRPr sz="1400" b="0" i="0" u="none" strike="noStrike" cap="none">
              <a:solidFill>
                <a:srgbClr val="000000"/>
              </a:solidFill>
              <a:latin typeface="Arial"/>
              <a:ea typeface="Arial"/>
              <a:cs typeface="Arial"/>
              <a:sym typeface="Arial"/>
            </a:endParaRPr>
          </a:p>
          <a:p>
            <a:pPr marL="742950" marR="0" lvl="1" indent="-171450" algn="l"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Advertisement Strategy Recommendations</a:t>
            </a:r>
            <a:endParaRPr sz="1400" b="0" i="0" u="none" strike="noStrike" cap="none">
              <a:solidFill>
                <a:srgbClr val="000000"/>
              </a:solidFill>
              <a:latin typeface="Arial"/>
              <a:ea typeface="Arial"/>
              <a:cs typeface="Arial"/>
              <a:sym typeface="Arial"/>
            </a:endParaRPr>
          </a:p>
          <a:p>
            <a:pPr marL="171450" marR="0" lvl="0" indent="-101600" algn="l" rtl="0">
              <a:lnSpc>
                <a:spcPct val="100000"/>
              </a:lnSpc>
              <a:spcBef>
                <a:spcPts val="0"/>
              </a:spcBef>
              <a:spcAft>
                <a:spcPts val="0"/>
              </a:spcAft>
              <a:buClr>
                <a:schemeClr val="dk1"/>
              </a:buClr>
              <a:buSzPts val="1100"/>
              <a:buFont typeface="Arial"/>
              <a:buNone/>
            </a:pPr>
            <a:endParaRPr sz="1100" b="0" i="0" u="none" strike="noStrike" cap="none">
              <a:solidFill>
                <a:srgbClr val="FFD966"/>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Showcase our convenient locations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Utilize viral marketing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Celebrity appearance could make a positive impact</a:t>
            </a:r>
            <a:endParaRPr sz="1400" b="0" i="0" u="none" strike="noStrike" cap="none">
              <a:solidFill>
                <a:srgbClr val="000000"/>
              </a:solidFill>
              <a:latin typeface="Arial"/>
              <a:ea typeface="Arial"/>
              <a:cs typeface="Arial"/>
              <a:sym typeface="Arial"/>
            </a:endParaRPr>
          </a:p>
        </p:txBody>
      </p:sp>
      <p:sp>
        <p:nvSpPr>
          <p:cNvPr id="415" name="Google Shape;415;p25"/>
          <p:cNvSpPr txBox="1"/>
          <p:nvPr/>
        </p:nvSpPr>
        <p:spPr>
          <a:xfrm>
            <a:off x="7865660" y="2107603"/>
            <a:ext cx="4326340" cy="1477328"/>
          </a:xfrm>
          <a:prstGeom prst="rect">
            <a:avLst/>
          </a:prstGeom>
          <a:solidFill>
            <a:srgbClr val="D0CECE"/>
          </a:solid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High population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Value location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New professionals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Entry to mid level salaries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16" name="Google Shape;416;p25" descr="A picture containing apartment building&#10;&#10;Description automatically generated"/>
          <p:cNvPicPr preferRelativeResize="0"/>
          <p:nvPr/>
        </p:nvPicPr>
        <p:blipFill rotWithShape="1">
          <a:blip r:embed="rId3">
            <a:alphaModFix/>
          </a:blip>
          <a:srcRect r="18899"/>
          <a:stretch/>
        </p:blipFill>
        <p:spPr>
          <a:xfrm>
            <a:off x="7865661" y="3429000"/>
            <a:ext cx="4326340" cy="3429000"/>
          </a:xfrm>
          <a:prstGeom prst="rect">
            <a:avLst/>
          </a:prstGeom>
          <a:noFill/>
          <a:ln>
            <a:noFill/>
          </a:ln>
        </p:spPr>
      </p:pic>
      <p:sp>
        <p:nvSpPr>
          <p:cNvPr id="417" name="Google Shape;41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421"/>
        <p:cNvGrpSpPr/>
        <p:nvPr/>
      </p:nvGrpSpPr>
      <p:grpSpPr>
        <a:xfrm>
          <a:off x="0" y="0"/>
          <a:ext cx="0" cy="0"/>
          <a:chOff x="0" y="0"/>
          <a:chExt cx="0" cy="0"/>
        </a:xfrm>
      </p:grpSpPr>
      <p:sp>
        <p:nvSpPr>
          <p:cNvPr id="422" name="Google Shape;422;p26"/>
          <p:cNvSpPr txBox="1"/>
          <p:nvPr/>
        </p:nvSpPr>
        <p:spPr>
          <a:xfrm>
            <a:off x="7865660" y="1712422"/>
            <a:ext cx="4326340" cy="646331"/>
          </a:xfrm>
          <a:prstGeom prst="rect">
            <a:avLst/>
          </a:prstGeom>
          <a:solidFill>
            <a:srgbClr val="A567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Key Characteristics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3" name="Google Shape;423;p26"/>
          <p:cNvSpPr txBox="1"/>
          <p:nvPr/>
        </p:nvSpPr>
        <p:spPr>
          <a:xfrm>
            <a:off x="198782" y="185531"/>
            <a:ext cx="1199321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FFD966"/>
                </a:solidFill>
                <a:latin typeface="Calibri"/>
                <a:ea typeface="Calibri"/>
                <a:cs typeface="Calibri"/>
                <a:sym typeface="Calibri"/>
              </a:rPr>
              <a:t>Recommendations</a:t>
            </a:r>
            <a:endParaRPr sz="1400" b="0" i="0" u="none" strike="noStrike" cap="none">
              <a:solidFill>
                <a:srgbClr val="000000"/>
              </a:solidFill>
              <a:latin typeface="Arial"/>
              <a:ea typeface="Arial"/>
              <a:cs typeface="Arial"/>
              <a:sym typeface="Arial"/>
            </a:endParaRPr>
          </a:p>
        </p:txBody>
      </p:sp>
      <p:sp>
        <p:nvSpPr>
          <p:cNvPr id="424" name="Google Shape;424;p26"/>
          <p:cNvSpPr txBox="1"/>
          <p:nvPr/>
        </p:nvSpPr>
        <p:spPr>
          <a:xfrm>
            <a:off x="7865660" y="1189202"/>
            <a:ext cx="432634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Calibri"/>
                <a:ea typeface="Calibri"/>
                <a:cs typeface="Calibri"/>
                <a:sym typeface="Calibri"/>
              </a:rPr>
              <a:t>Blue Collar Families</a:t>
            </a:r>
            <a:endParaRPr sz="1400" b="0" i="0" u="none" strike="noStrike" cap="none">
              <a:solidFill>
                <a:srgbClr val="000000"/>
              </a:solidFill>
              <a:latin typeface="Arial"/>
              <a:ea typeface="Arial"/>
              <a:cs typeface="Arial"/>
              <a:sym typeface="Arial"/>
            </a:endParaRPr>
          </a:p>
        </p:txBody>
      </p:sp>
      <p:sp>
        <p:nvSpPr>
          <p:cNvPr id="425" name="Google Shape;425;p26"/>
          <p:cNvSpPr txBox="1"/>
          <p:nvPr/>
        </p:nvSpPr>
        <p:spPr>
          <a:xfrm>
            <a:off x="169212" y="1452883"/>
            <a:ext cx="7557696" cy="45858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This customer group has lower income. They are extremely conscious spenders.  They drive often but do not want to spend too much on parking spaces.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Property Development Recommendations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Ensure zero or very low association fee.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Build large parking garages.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Choose locations that are near free or cheap parking lots.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Choose amenities that require low utility usage.</a:t>
            </a:r>
            <a:endParaRPr sz="1400" b="0" i="0" u="none" strike="noStrike" cap="none">
              <a:solidFill>
                <a:srgbClr val="000000"/>
              </a:solidFill>
              <a:latin typeface="Arial"/>
              <a:ea typeface="Arial"/>
              <a:cs typeface="Arial"/>
              <a:sym typeface="Arial"/>
            </a:endParaRPr>
          </a:p>
          <a:p>
            <a:pPr marL="742950" marR="0" lvl="1" indent="-171450" algn="l"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Advertising Strategy Recommendations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D966"/>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Highlight the cost-efficiency of the properties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Create marketing events that have price discounts</a:t>
            </a:r>
            <a:endParaRPr sz="1400" b="0" i="0" u="none" strike="noStrike" cap="none">
              <a:solidFill>
                <a:srgbClr val="000000"/>
              </a:solidFill>
              <a:latin typeface="Arial"/>
              <a:ea typeface="Arial"/>
              <a:cs typeface="Arial"/>
              <a:sym typeface="Arial"/>
            </a:endParaRPr>
          </a:p>
        </p:txBody>
      </p:sp>
      <p:sp>
        <p:nvSpPr>
          <p:cNvPr id="426" name="Google Shape;426;p26"/>
          <p:cNvSpPr txBox="1"/>
          <p:nvPr/>
        </p:nvSpPr>
        <p:spPr>
          <a:xfrm>
            <a:off x="7865660" y="2107603"/>
            <a:ext cx="4326340" cy="1477328"/>
          </a:xfrm>
          <a:prstGeom prst="rect">
            <a:avLst/>
          </a:prstGeom>
          <a:solidFill>
            <a:srgbClr val="D0CECE"/>
          </a:solid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High population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No associations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Mid range price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Some college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27" name="Google Shape;427;p26" descr="A couple of men walking a dog on a sidewalk&#10;&#10;Description automatically generated with low confidence"/>
          <p:cNvPicPr preferRelativeResize="0"/>
          <p:nvPr/>
        </p:nvPicPr>
        <p:blipFill rotWithShape="1">
          <a:blip r:embed="rId3">
            <a:alphaModFix/>
          </a:blip>
          <a:srcRect t="6691" r="44965" b="8409"/>
          <a:stretch/>
        </p:blipFill>
        <p:spPr>
          <a:xfrm>
            <a:off x="7865661" y="3377813"/>
            <a:ext cx="4326340" cy="3493835"/>
          </a:xfrm>
          <a:prstGeom prst="rect">
            <a:avLst/>
          </a:prstGeom>
          <a:noFill/>
          <a:ln>
            <a:noFill/>
          </a:ln>
        </p:spPr>
      </p:pic>
      <p:sp>
        <p:nvSpPr>
          <p:cNvPr id="428" name="Google Shape;42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432"/>
        <p:cNvGrpSpPr/>
        <p:nvPr/>
      </p:nvGrpSpPr>
      <p:grpSpPr>
        <a:xfrm>
          <a:off x="0" y="0"/>
          <a:ext cx="0" cy="0"/>
          <a:chOff x="0" y="0"/>
          <a:chExt cx="0" cy="0"/>
        </a:xfrm>
      </p:grpSpPr>
      <p:sp>
        <p:nvSpPr>
          <p:cNvPr id="433" name="Google Shape;433;gc57558fd94_0_0"/>
          <p:cNvSpPr txBox="1"/>
          <p:nvPr/>
        </p:nvSpPr>
        <p:spPr>
          <a:xfrm>
            <a:off x="169200" y="1254775"/>
            <a:ext cx="11924400" cy="46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D966"/>
                </a:solidFill>
                <a:latin typeface="Calibri"/>
                <a:ea typeface="Calibri"/>
                <a:cs typeface="Calibri"/>
                <a:sym typeface="Calibri"/>
              </a:rPr>
              <a:t>3. Deploy Insights Dashboard to better understand and take advantage of the Austin housing market</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a:p>
            <a:pPr marL="914400" marR="0" lvl="1" indent="-342900" algn="l" rtl="0">
              <a:lnSpc>
                <a:spcPct val="100000"/>
              </a:lnSpc>
              <a:spcBef>
                <a:spcPts val="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Amend buying and selling schedule to get the best deal.</a:t>
            </a:r>
            <a:endParaRPr sz="1800" b="0" i="0" u="none" strike="noStrike" cap="none" dirty="0">
              <a:solidFill>
                <a:schemeClr val="lt1"/>
              </a:solidFill>
              <a:latin typeface="Calibri"/>
              <a:ea typeface="Calibri"/>
              <a:cs typeface="Calibri"/>
              <a:sym typeface="Calibri"/>
            </a:endParaRPr>
          </a:p>
          <a:p>
            <a:pPr marL="914400" marR="0" lvl="1" indent="-342900" algn="l" rtl="0">
              <a:lnSpc>
                <a:spcPct val="100000"/>
              </a:lnSpc>
              <a:spcBef>
                <a:spcPts val="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Plan future projects according to the effect of geographical location on housing price.</a:t>
            </a:r>
            <a:endParaRPr sz="1800" b="0" i="0" u="none" strike="noStrike" cap="none" dirty="0">
              <a:solidFill>
                <a:schemeClr val="lt1"/>
              </a:solidFill>
              <a:latin typeface="Calibri"/>
              <a:ea typeface="Calibri"/>
              <a:cs typeface="Calibri"/>
              <a:sym typeface="Calibri"/>
            </a:endParaRPr>
          </a:p>
          <a:p>
            <a:pPr marL="914400" marR="0" lvl="1" indent="-342900" algn="l" rtl="0">
              <a:lnSpc>
                <a:spcPct val="100000"/>
              </a:lnSpc>
              <a:spcBef>
                <a:spcPts val="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Adjust investment strategies based on the geographical price distribution</a:t>
            </a:r>
            <a:endParaRPr sz="1800" b="0" i="0" u="none" strike="noStrike" cap="none" dirty="0">
              <a:solidFill>
                <a:schemeClr val="lt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D966"/>
                </a:solidFill>
                <a:latin typeface="Calibri"/>
                <a:ea typeface="Calibri"/>
                <a:cs typeface="Calibri"/>
                <a:sym typeface="Calibri"/>
              </a:rPr>
              <a:t>4. Utilize Mobile App to optimize new real estate projects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FFD966"/>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Leverage model-based pricing recommendations for properties based on key features as model inputs.</a:t>
            </a:r>
            <a:endParaRPr sz="1800" b="0" i="0" u="none" strike="noStrike" cap="none" dirty="0">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Most important price predictors are: Living Area and School Rating.</a:t>
            </a:r>
            <a:endParaRPr sz="1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400"/>
              <a:buFont typeface="Arial"/>
              <a:buNone/>
            </a:pPr>
            <a:r>
              <a:rPr lang="en-US" sz="2400" b="0" i="0" u="none" strike="noStrike" cap="none" dirty="0">
                <a:solidFill>
                  <a:srgbClr val="FFD966"/>
                </a:solidFill>
                <a:latin typeface="Calibri"/>
                <a:ea typeface="Calibri"/>
                <a:cs typeface="Calibri"/>
                <a:sym typeface="Calibri"/>
              </a:rPr>
              <a:t>5. Apply Mobile App to maximize sale price through home alterations</a:t>
            </a: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FFD966"/>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Conduct what-if scenarios to determine which investments can maximize ROI.</a:t>
            </a:r>
            <a:endParaRPr sz="1800" b="0" i="0" u="none" strike="noStrike" cap="none" dirty="0">
              <a:solidFill>
                <a:schemeClr val="lt1"/>
              </a:solidFill>
              <a:latin typeface="Calibri"/>
              <a:ea typeface="Calibri"/>
              <a:cs typeface="Calibri"/>
              <a:sym typeface="Calibri"/>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dirty="0">
                <a:solidFill>
                  <a:schemeClr val="lt1"/>
                </a:solidFill>
                <a:latin typeface="Calibri"/>
                <a:ea typeface="Calibri"/>
                <a:cs typeface="Calibri"/>
                <a:sym typeface="Calibri"/>
              </a:rPr>
              <a:t>Increasing the number of Bathrooms can significantly increase property price.</a:t>
            </a:r>
            <a:endParaRPr sz="1800" b="0" i="0" u="none" strike="noStrike" cap="none" dirty="0">
              <a:solidFill>
                <a:schemeClr val="lt1"/>
              </a:solidFill>
              <a:latin typeface="Calibri"/>
              <a:ea typeface="Calibri"/>
              <a:cs typeface="Calibri"/>
              <a:sym typeface="Calibri"/>
            </a:endParaRPr>
          </a:p>
        </p:txBody>
      </p:sp>
      <p:sp>
        <p:nvSpPr>
          <p:cNvPr id="434" name="Google Shape;434;gc57558fd94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435" name="Google Shape;435;gc57558fd94_0_0"/>
          <p:cNvSpPr txBox="1"/>
          <p:nvPr/>
        </p:nvSpPr>
        <p:spPr>
          <a:xfrm>
            <a:off x="198782" y="185531"/>
            <a:ext cx="119931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FFD966"/>
                </a:solidFill>
                <a:latin typeface="Calibri"/>
                <a:ea typeface="Calibri"/>
                <a:cs typeface="Calibri"/>
                <a:sym typeface="Calibri"/>
              </a:rPr>
              <a:t>Recommendations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97"/>
        <p:cNvGrpSpPr/>
        <p:nvPr/>
      </p:nvGrpSpPr>
      <p:grpSpPr>
        <a:xfrm>
          <a:off x="0" y="0"/>
          <a:ext cx="0" cy="0"/>
          <a:chOff x="0" y="0"/>
          <a:chExt cx="0" cy="0"/>
        </a:xfrm>
      </p:grpSpPr>
      <p:sp>
        <p:nvSpPr>
          <p:cNvPr id="98" name="Google Shape;98;p2"/>
          <p:cNvSpPr txBox="1"/>
          <p:nvPr/>
        </p:nvSpPr>
        <p:spPr>
          <a:xfrm>
            <a:off x="198782" y="185531"/>
            <a:ext cx="474427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dirty="0">
                <a:solidFill>
                  <a:srgbClr val="FFD966"/>
                </a:solidFill>
                <a:latin typeface="Calibri"/>
                <a:ea typeface="Calibri"/>
                <a:cs typeface="Calibri"/>
                <a:sym typeface="Calibri"/>
              </a:rPr>
              <a:t>Introductions</a:t>
            </a:r>
            <a:endParaRPr sz="1400" b="0" i="0" u="none" strike="noStrike" cap="none" dirty="0">
              <a:solidFill>
                <a:srgbClr val="000000"/>
              </a:solidFill>
              <a:latin typeface="Arial"/>
              <a:ea typeface="Arial"/>
              <a:cs typeface="Arial"/>
              <a:sym typeface="Arial"/>
            </a:endParaRPr>
          </a:p>
        </p:txBody>
      </p:sp>
      <p:pic>
        <p:nvPicPr>
          <p:cNvPr id="99" name="Google Shape;99;p2" descr="A person smiling for the picture&#10;&#10;Description automatically generated with medium confidence"/>
          <p:cNvPicPr preferRelativeResize="0"/>
          <p:nvPr/>
        </p:nvPicPr>
        <p:blipFill rotWithShape="1">
          <a:blip r:embed="rId3">
            <a:alphaModFix/>
          </a:blip>
          <a:srcRect l="11403" r="12208"/>
          <a:stretch/>
        </p:blipFill>
        <p:spPr>
          <a:xfrm>
            <a:off x="9248334" y="1190190"/>
            <a:ext cx="1632585" cy="1699260"/>
          </a:xfrm>
          <a:prstGeom prst="ellipse">
            <a:avLst/>
          </a:prstGeom>
          <a:noFill/>
          <a:ln w="63500" cap="rnd" cmpd="sng">
            <a:solidFill>
              <a:srgbClr val="FFD966"/>
            </a:solidFill>
            <a:prstDash val="solid"/>
            <a:round/>
            <a:headEnd type="none" w="sm" len="sm"/>
            <a:tailEnd type="none" w="sm" len="sm"/>
          </a:ln>
        </p:spPr>
      </p:pic>
      <p:pic>
        <p:nvPicPr>
          <p:cNvPr id="100" name="Google Shape;100;p2" descr="A person smiling for the camera&#10;&#10;Description automatically generated with low confidence"/>
          <p:cNvPicPr preferRelativeResize="0"/>
          <p:nvPr/>
        </p:nvPicPr>
        <p:blipFill rotWithShape="1">
          <a:blip r:embed="rId4">
            <a:alphaModFix/>
          </a:blip>
          <a:srcRect/>
          <a:stretch/>
        </p:blipFill>
        <p:spPr>
          <a:xfrm>
            <a:off x="5474971" y="1190190"/>
            <a:ext cx="1766570" cy="1773555"/>
          </a:xfrm>
          <a:prstGeom prst="ellipse">
            <a:avLst/>
          </a:prstGeom>
          <a:noFill/>
          <a:ln w="63500" cap="rnd" cmpd="sng">
            <a:solidFill>
              <a:srgbClr val="FFD966"/>
            </a:solidFill>
            <a:prstDash val="solid"/>
            <a:round/>
            <a:headEnd type="none" w="sm" len="sm"/>
            <a:tailEnd type="none" w="sm" len="sm"/>
          </a:ln>
        </p:spPr>
      </p:pic>
      <p:pic>
        <p:nvPicPr>
          <p:cNvPr id="101" name="Google Shape;101;p2" descr="A person smiling for the camera&#10;&#10;Description automatically generated with medium confidence"/>
          <p:cNvPicPr preferRelativeResize="0"/>
          <p:nvPr/>
        </p:nvPicPr>
        <p:blipFill rotWithShape="1">
          <a:blip r:embed="rId5">
            <a:alphaModFix/>
          </a:blip>
          <a:srcRect l="7799" r="10071"/>
          <a:stretch/>
        </p:blipFill>
        <p:spPr>
          <a:xfrm>
            <a:off x="1634932" y="1190190"/>
            <a:ext cx="1833245" cy="1890395"/>
          </a:xfrm>
          <a:prstGeom prst="ellipse">
            <a:avLst/>
          </a:prstGeom>
          <a:noFill/>
          <a:ln w="63500" cap="rnd" cmpd="sng">
            <a:solidFill>
              <a:srgbClr val="FFD966"/>
            </a:solidFill>
            <a:prstDash val="solid"/>
            <a:round/>
            <a:headEnd type="none" w="sm" len="sm"/>
            <a:tailEnd type="none" w="sm" len="sm"/>
          </a:ln>
        </p:spPr>
      </p:pic>
      <p:sp>
        <p:nvSpPr>
          <p:cNvPr id="102" name="Google Shape;102;p2"/>
          <p:cNvSpPr txBox="1"/>
          <p:nvPr/>
        </p:nvSpPr>
        <p:spPr>
          <a:xfrm>
            <a:off x="1666046" y="3178377"/>
            <a:ext cx="1762125" cy="281231"/>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200"/>
              <a:buFont typeface="Arial"/>
              <a:buNone/>
            </a:pPr>
            <a:r>
              <a:rPr lang="en-US" sz="1200" b="1" i="0" u="none" strike="noStrike" cap="none">
                <a:solidFill>
                  <a:srgbClr val="FFFFFF"/>
                </a:solidFill>
                <a:latin typeface="Calibri"/>
                <a:ea typeface="Calibri"/>
                <a:cs typeface="Calibri"/>
                <a:sym typeface="Calibri"/>
              </a:rPr>
              <a:t>Anique Khawar</a:t>
            </a:r>
            <a:endParaRPr sz="1100" b="0" i="0" u="none" strike="noStrike" cap="none">
              <a:solidFill>
                <a:schemeClr val="dk1"/>
              </a:solidFill>
              <a:latin typeface="Calibri"/>
              <a:ea typeface="Calibri"/>
              <a:cs typeface="Calibri"/>
              <a:sym typeface="Calibri"/>
            </a:endParaRPr>
          </a:p>
        </p:txBody>
      </p:sp>
      <p:sp>
        <p:nvSpPr>
          <p:cNvPr id="103" name="Google Shape;103;p2"/>
          <p:cNvSpPr txBox="1"/>
          <p:nvPr/>
        </p:nvSpPr>
        <p:spPr>
          <a:xfrm>
            <a:off x="5461953" y="3178377"/>
            <a:ext cx="1752600" cy="281231"/>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200"/>
              <a:buFont typeface="Arial"/>
              <a:buNone/>
            </a:pPr>
            <a:r>
              <a:rPr lang="en-US" sz="1200" b="1" i="0" u="none" strike="noStrike" cap="none">
                <a:solidFill>
                  <a:srgbClr val="FFFFFF"/>
                </a:solidFill>
                <a:latin typeface="Calibri"/>
                <a:ea typeface="Calibri"/>
                <a:cs typeface="Calibri"/>
                <a:sym typeface="Calibri"/>
              </a:rPr>
              <a:t>Chelsea Clinger</a:t>
            </a:r>
            <a:endParaRPr sz="1100" b="0" i="0" u="none" strike="noStrike" cap="none">
              <a:solidFill>
                <a:schemeClr val="dk1"/>
              </a:solidFill>
              <a:latin typeface="Calibri"/>
              <a:ea typeface="Calibri"/>
              <a:cs typeface="Calibri"/>
              <a:sym typeface="Calibri"/>
            </a:endParaRPr>
          </a:p>
        </p:txBody>
      </p:sp>
      <p:sp>
        <p:nvSpPr>
          <p:cNvPr id="104" name="Google Shape;104;p2"/>
          <p:cNvSpPr txBox="1"/>
          <p:nvPr/>
        </p:nvSpPr>
        <p:spPr>
          <a:xfrm>
            <a:off x="9248334" y="3178377"/>
            <a:ext cx="1714500" cy="281231"/>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200"/>
              <a:buFont typeface="Arial"/>
              <a:buNone/>
            </a:pPr>
            <a:r>
              <a:rPr lang="en-US" sz="1200" b="1" i="0" u="none" strike="noStrike" cap="none">
                <a:solidFill>
                  <a:srgbClr val="FFFFFF"/>
                </a:solidFill>
                <a:latin typeface="Calibri"/>
                <a:ea typeface="Calibri"/>
                <a:cs typeface="Calibri"/>
                <a:sym typeface="Calibri"/>
              </a:rPr>
              <a:t>Eric Pierce</a:t>
            </a:r>
            <a:endParaRPr sz="1100" b="0" i="0" u="none" strike="noStrike" cap="none">
              <a:solidFill>
                <a:schemeClr val="dk1"/>
              </a:solidFill>
              <a:latin typeface="Calibri"/>
              <a:ea typeface="Calibri"/>
              <a:cs typeface="Calibri"/>
              <a:sym typeface="Calibri"/>
            </a:endParaRPr>
          </a:p>
        </p:txBody>
      </p:sp>
      <p:sp>
        <p:nvSpPr>
          <p:cNvPr id="105" name="Google Shape;105;p2"/>
          <p:cNvSpPr txBox="1"/>
          <p:nvPr/>
        </p:nvSpPr>
        <p:spPr>
          <a:xfrm>
            <a:off x="2570921" y="6039555"/>
            <a:ext cx="1714500" cy="281231"/>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200"/>
              <a:buFont typeface="Arial"/>
              <a:buNone/>
            </a:pPr>
            <a:r>
              <a:rPr lang="en-US" sz="1200" b="1" i="0" u="none" strike="noStrike" cap="none">
                <a:solidFill>
                  <a:srgbClr val="FFFFFF"/>
                </a:solidFill>
                <a:latin typeface="Calibri"/>
                <a:ea typeface="Calibri"/>
                <a:cs typeface="Calibri"/>
                <a:sym typeface="Calibri"/>
              </a:rPr>
              <a:t>Jose Sifontes</a:t>
            </a:r>
            <a:endParaRPr sz="1100" b="0" i="0" u="none" strike="noStrike" cap="none">
              <a:solidFill>
                <a:schemeClr val="dk1"/>
              </a:solidFill>
              <a:latin typeface="Calibri"/>
              <a:ea typeface="Calibri"/>
              <a:cs typeface="Calibri"/>
              <a:sym typeface="Calibri"/>
            </a:endParaRPr>
          </a:p>
        </p:txBody>
      </p:sp>
      <p:sp>
        <p:nvSpPr>
          <p:cNvPr id="106" name="Google Shape;106;p2"/>
          <p:cNvSpPr txBox="1"/>
          <p:nvPr/>
        </p:nvSpPr>
        <p:spPr>
          <a:xfrm>
            <a:off x="8351079" y="3434589"/>
            <a:ext cx="3558900" cy="44608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Eric founded and is the Vice President of Epsilon’s Solutions and Integration Engineering group.</a:t>
            </a:r>
            <a:endParaRPr sz="1100" b="0" i="0" u="none" strike="noStrike" cap="none">
              <a:solidFill>
                <a:schemeClr val="dk1"/>
              </a:solidFill>
              <a:latin typeface="Calibri"/>
              <a:ea typeface="Calibri"/>
              <a:cs typeface="Calibri"/>
              <a:sym typeface="Calibri"/>
            </a:endParaRPr>
          </a:p>
        </p:txBody>
      </p:sp>
      <p:sp>
        <p:nvSpPr>
          <p:cNvPr id="107" name="Google Shape;107;p2"/>
          <p:cNvSpPr txBox="1"/>
          <p:nvPr/>
        </p:nvSpPr>
        <p:spPr>
          <a:xfrm>
            <a:off x="4771743" y="3434589"/>
            <a:ext cx="3347720" cy="44608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Chelsea is currently a Data Analyst II at Brightway Insurance conducting firm wide analytics.</a:t>
            </a:r>
            <a:endParaRPr sz="1100" b="0" i="0" u="none" strike="noStrike" cap="none">
              <a:solidFill>
                <a:schemeClr val="dk1"/>
              </a:solidFill>
              <a:latin typeface="Calibri"/>
              <a:ea typeface="Calibri"/>
              <a:cs typeface="Calibri"/>
              <a:sym typeface="Calibri"/>
            </a:endParaRPr>
          </a:p>
        </p:txBody>
      </p:sp>
      <p:sp>
        <p:nvSpPr>
          <p:cNvPr id="108" name="Google Shape;108;p2"/>
          <p:cNvSpPr txBox="1"/>
          <p:nvPr/>
        </p:nvSpPr>
        <p:spPr>
          <a:xfrm>
            <a:off x="981227" y="3434589"/>
            <a:ext cx="3558900" cy="44608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Anique is currently an aspiring data scientist with a specialty in data engineering and modeling.</a:t>
            </a:r>
            <a:endParaRPr sz="1100" b="0" i="0" u="none" strike="noStrike" cap="none">
              <a:solidFill>
                <a:schemeClr val="dk1"/>
              </a:solidFill>
              <a:latin typeface="Calibri"/>
              <a:ea typeface="Calibri"/>
              <a:cs typeface="Calibri"/>
              <a:sym typeface="Calibri"/>
            </a:endParaRPr>
          </a:p>
        </p:txBody>
      </p:sp>
      <p:sp>
        <p:nvSpPr>
          <p:cNvPr id="109" name="Google Shape;109;p2"/>
          <p:cNvSpPr txBox="1"/>
          <p:nvPr/>
        </p:nvSpPr>
        <p:spPr>
          <a:xfrm>
            <a:off x="1847656" y="6388624"/>
            <a:ext cx="3189993" cy="44608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SVP, Enterprise Data Officer for a South Florida based financial institution.</a:t>
            </a:r>
            <a:endParaRPr sz="1100" b="0" i="0" u="none" strike="noStrike" cap="none">
              <a:solidFill>
                <a:schemeClr val="dk1"/>
              </a:solidFill>
              <a:latin typeface="Calibri"/>
              <a:ea typeface="Calibri"/>
              <a:cs typeface="Calibri"/>
              <a:sym typeface="Calibri"/>
            </a:endParaRPr>
          </a:p>
        </p:txBody>
      </p:sp>
      <p:pic>
        <p:nvPicPr>
          <p:cNvPr id="110" name="Google Shape;110;p2" descr="A person in a suit and tie&#10;&#10;Description automatically generated with medium confidence"/>
          <p:cNvPicPr preferRelativeResize="0"/>
          <p:nvPr/>
        </p:nvPicPr>
        <p:blipFill rotWithShape="1">
          <a:blip r:embed="rId6">
            <a:alphaModFix/>
          </a:blip>
          <a:srcRect/>
          <a:stretch/>
        </p:blipFill>
        <p:spPr>
          <a:xfrm>
            <a:off x="7453824" y="4186762"/>
            <a:ext cx="1794510" cy="1794510"/>
          </a:xfrm>
          <a:prstGeom prst="ellipse">
            <a:avLst/>
          </a:prstGeom>
          <a:noFill/>
          <a:ln w="63500" cap="rnd" cmpd="sng">
            <a:solidFill>
              <a:srgbClr val="FFD966"/>
            </a:solidFill>
            <a:prstDash val="solid"/>
            <a:round/>
            <a:headEnd type="none" w="sm" len="sm"/>
            <a:tailEnd type="none" w="sm" len="sm"/>
          </a:ln>
        </p:spPr>
      </p:pic>
      <p:sp>
        <p:nvSpPr>
          <p:cNvPr id="111" name="Google Shape;111;p2"/>
          <p:cNvSpPr txBox="1"/>
          <p:nvPr/>
        </p:nvSpPr>
        <p:spPr>
          <a:xfrm>
            <a:off x="7533834" y="6039555"/>
            <a:ext cx="1714500" cy="281231"/>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1200"/>
              <a:buFont typeface="Arial"/>
              <a:buNone/>
            </a:pPr>
            <a:r>
              <a:rPr lang="en-US" sz="1200" b="1" i="0" u="none" strike="noStrike" cap="none">
                <a:solidFill>
                  <a:srgbClr val="FFFFFF"/>
                </a:solidFill>
                <a:latin typeface="Calibri"/>
                <a:ea typeface="Calibri"/>
                <a:cs typeface="Calibri"/>
                <a:sym typeface="Calibri"/>
              </a:rPr>
              <a:t>Owen Nguyen</a:t>
            </a:r>
            <a:endParaRPr sz="1100" b="0" i="0" u="none" strike="noStrike" cap="none">
              <a:solidFill>
                <a:schemeClr val="dk1"/>
              </a:solidFill>
              <a:latin typeface="Calibri"/>
              <a:ea typeface="Calibri"/>
              <a:cs typeface="Calibri"/>
              <a:sym typeface="Calibri"/>
            </a:endParaRPr>
          </a:p>
        </p:txBody>
      </p:sp>
      <p:sp>
        <p:nvSpPr>
          <p:cNvPr id="112" name="Google Shape;112;p2"/>
          <p:cNvSpPr txBox="1"/>
          <p:nvPr/>
        </p:nvSpPr>
        <p:spPr>
          <a:xfrm>
            <a:off x="6437824" y="6388624"/>
            <a:ext cx="3906520" cy="44608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100"/>
              <a:buFont typeface="Arial"/>
              <a:buNone/>
            </a:pPr>
            <a:r>
              <a:rPr lang="en-US" sz="1100" b="0" i="0" u="none" strike="noStrike" cap="none">
                <a:solidFill>
                  <a:srgbClr val="FFFFFF"/>
                </a:solidFill>
                <a:latin typeface="Calibri"/>
                <a:ea typeface="Calibri"/>
                <a:cs typeface="Calibri"/>
                <a:sym typeface="Calibri"/>
              </a:rPr>
              <a:t>Owen is a Product Specialist for Iress providing technical and business solutions for Fintech institutions.</a:t>
            </a:r>
            <a:endParaRPr sz="1100" b="0" i="0" u="none" strike="noStrike" cap="none">
              <a:solidFill>
                <a:schemeClr val="dk1"/>
              </a:solidFill>
              <a:latin typeface="Calibri"/>
              <a:ea typeface="Calibri"/>
              <a:cs typeface="Calibri"/>
              <a:sym typeface="Calibri"/>
            </a:endParaRPr>
          </a:p>
        </p:txBody>
      </p:sp>
      <p:pic>
        <p:nvPicPr>
          <p:cNvPr id="113" name="Google Shape;113;p2"/>
          <p:cNvPicPr preferRelativeResize="0"/>
          <p:nvPr/>
        </p:nvPicPr>
        <p:blipFill rotWithShape="1">
          <a:blip r:embed="rId7">
            <a:alphaModFix/>
          </a:blip>
          <a:srcRect l="-183" t="12882" b="19821"/>
          <a:stretch/>
        </p:blipFill>
        <p:spPr>
          <a:xfrm>
            <a:off x="2551871" y="4031822"/>
            <a:ext cx="1733550" cy="1949450"/>
          </a:xfrm>
          <a:prstGeom prst="ellipse">
            <a:avLst/>
          </a:prstGeom>
          <a:noFill/>
          <a:ln w="63500" cap="rnd" cmpd="sng">
            <a:solidFill>
              <a:srgbClr val="FFD966"/>
            </a:solidFill>
            <a:prstDash val="solid"/>
            <a:round/>
            <a:headEnd type="none" w="sm" len="sm"/>
            <a:tailEnd type="none" w="sm" len="sm"/>
          </a:ln>
        </p:spPr>
      </p:pic>
      <p:sp>
        <p:nvSpPr>
          <p:cNvPr id="114" name="Google Shape;1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439"/>
        <p:cNvGrpSpPr/>
        <p:nvPr/>
      </p:nvGrpSpPr>
      <p:grpSpPr>
        <a:xfrm>
          <a:off x="0" y="0"/>
          <a:ext cx="0" cy="0"/>
          <a:chOff x="0" y="0"/>
          <a:chExt cx="0" cy="0"/>
        </a:xfrm>
      </p:grpSpPr>
      <p:sp>
        <p:nvSpPr>
          <p:cNvPr id="440" name="Google Shape;440;p27"/>
          <p:cNvSpPr txBox="1"/>
          <p:nvPr/>
        </p:nvSpPr>
        <p:spPr>
          <a:xfrm>
            <a:off x="198782" y="185531"/>
            <a:ext cx="1199321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FFD966"/>
                </a:solidFill>
                <a:latin typeface="Calibri"/>
                <a:ea typeface="Calibri"/>
                <a:cs typeface="Calibri"/>
                <a:sym typeface="Calibri"/>
              </a:rPr>
              <a:t>Conclusions</a:t>
            </a:r>
            <a:endParaRPr sz="1400" b="0" i="0" u="none" strike="noStrike" cap="none">
              <a:solidFill>
                <a:srgbClr val="000000"/>
              </a:solidFill>
              <a:latin typeface="Arial"/>
              <a:ea typeface="Arial"/>
              <a:cs typeface="Arial"/>
              <a:sym typeface="Arial"/>
            </a:endParaRPr>
          </a:p>
        </p:txBody>
      </p:sp>
      <p:sp>
        <p:nvSpPr>
          <p:cNvPr id="441" name="Google Shape;441;p27"/>
          <p:cNvSpPr txBox="1"/>
          <p:nvPr/>
        </p:nvSpPr>
        <p:spPr>
          <a:xfrm>
            <a:off x="354742" y="1678170"/>
            <a:ext cx="11108388" cy="369331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In-depth analysis has allowed insights into the Austin consumer base that will benefit our client in multiple ways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Advertising strategies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Property development plans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Etc.</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Utilizing multiple price prediction models, Area 51 developed various and unique methods for our client to stay ahead of competition</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Utilize the insights dashboard to locate ideal locations for prospective buyers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Harness understandings from the web-application to set the best possible sale price, ensuring a quick and profitable sale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Stay competitive with the mobile application to find simple repairs/improvements to improve sale price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445"/>
        <p:cNvGrpSpPr/>
        <p:nvPr/>
      </p:nvGrpSpPr>
      <p:grpSpPr>
        <a:xfrm>
          <a:off x="0" y="0"/>
          <a:ext cx="0" cy="0"/>
          <a:chOff x="0" y="0"/>
          <a:chExt cx="0" cy="0"/>
        </a:xfrm>
      </p:grpSpPr>
      <p:sp>
        <p:nvSpPr>
          <p:cNvPr id="446" name="Google Shape;446;p28"/>
          <p:cNvSpPr txBox="1"/>
          <p:nvPr/>
        </p:nvSpPr>
        <p:spPr>
          <a:xfrm>
            <a:off x="808382" y="1259175"/>
            <a:ext cx="5287618" cy="43396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800"/>
              <a:buFont typeface="Arial"/>
              <a:buNone/>
            </a:pPr>
            <a:r>
              <a:rPr lang="en-US" sz="13800" b="1" i="0" u="none" strike="noStrike" cap="none">
                <a:solidFill>
                  <a:srgbClr val="FFD966"/>
                </a:solidFill>
                <a:latin typeface="Calibri"/>
                <a:ea typeface="Calibri"/>
                <a:cs typeface="Calibri"/>
                <a:sym typeface="Calibri"/>
              </a:rPr>
              <a:t>Thank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800"/>
              <a:buFont typeface="Arial"/>
              <a:buNone/>
            </a:pPr>
            <a:r>
              <a:rPr lang="en-US" sz="13800" b="1" i="0" u="none" strike="noStrike" cap="none">
                <a:solidFill>
                  <a:srgbClr val="FFD966"/>
                </a:solidFill>
                <a:latin typeface="Calibri"/>
                <a:ea typeface="Calibri"/>
                <a:cs typeface="Calibri"/>
                <a:sym typeface="Calibri"/>
              </a:rPr>
              <a:t>you!</a:t>
            </a:r>
            <a:endParaRPr sz="1400" b="0" i="0" u="none" strike="noStrike" cap="none">
              <a:solidFill>
                <a:srgbClr val="000000"/>
              </a:solidFill>
              <a:latin typeface="Arial"/>
              <a:ea typeface="Arial"/>
              <a:cs typeface="Arial"/>
              <a:sym typeface="Arial"/>
            </a:endParaRPr>
          </a:p>
        </p:txBody>
      </p:sp>
      <p:pic>
        <p:nvPicPr>
          <p:cNvPr id="447" name="Google Shape;447;p28" descr="A body of water with buildings in the background&#10;&#10;Description automatically generated with medium confidence"/>
          <p:cNvPicPr preferRelativeResize="0"/>
          <p:nvPr/>
        </p:nvPicPr>
        <p:blipFill rotWithShape="1">
          <a:blip r:embed="rId3">
            <a:alphaModFix/>
          </a:blip>
          <a:srcRect/>
          <a:stretch/>
        </p:blipFill>
        <p:spPr>
          <a:xfrm>
            <a:off x="7193458" y="0"/>
            <a:ext cx="4998542"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118"/>
        <p:cNvGrpSpPr/>
        <p:nvPr/>
      </p:nvGrpSpPr>
      <p:grpSpPr>
        <a:xfrm>
          <a:off x="0" y="0"/>
          <a:ext cx="0" cy="0"/>
          <a:chOff x="0" y="0"/>
          <a:chExt cx="0" cy="0"/>
        </a:xfrm>
      </p:grpSpPr>
      <p:sp>
        <p:nvSpPr>
          <p:cNvPr id="119" name="Google Shape;119;p3"/>
          <p:cNvSpPr/>
          <p:nvPr/>
        </p:nvSpPr>
        <p:spPr>
          <a:xfrm>
            <a:off x="159030" y="1457739"/>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3"/>
          <p:cNvSpPr txBox="1"/>
          <p:nvPr/>
        </p:nvSpPr>
        <p:spPr>
          <a:xfrm>
            <a:off x="846754" y="750526"/>
            <a:ext cx="1391478"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21" name="Google Shape;121;p3"/>
          <p:cNvSpPr/>
          <p:nvPr/>
        </p:nvSpPr>
        <p:spPr>
          <a:xfrm>
            <a:off x="159030" y="3279912"/>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3"/>
          <p:cNvSpPr txBox="1"/>
          <p:nvPr/>
        </p:nvSpPr>
        <p:spPr>
          <a:xfrm>
            <a:off x="833307" y="2572699"/>
            <a:ext cx="1391478"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23" name="Google Shape;123;p3"/>
          <p:cNvSpPr/>
          <p:nvPr/>
        </p:nvSpPr>
        <p:spPr>
          <a:xfrm>
            <a:off x="159030" y="5128593"/>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3"/>
          <p:cNvSpPr txBox="1"/>
          <p:nvPr/>
        </p:nvSpPr>
        <p:spPr>
          <a:xfrm>
            <a:off x="887899" y="4421380"/>
            <a:ext cx="1391478"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125" name="Google Shape;125;p3"/>
          <p:cNvSpPr txBox="1"/>
          <p:nvPr/>
        </p:nvSpPr>
        <p:spPr>
          <a:xfrm>
            <a:off x="1908316" y="1457739"/>
            <a:ext cx="2199863" cy="12311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OVERVIEW</a:t>
            </a: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A brief description of the problem statement and goals undertaken by this project.</a:t>
            </a:r>
            <a:endParaRPr sz="1400" b="0" i="0" u="none" strike="noStrike" cap="none">
              <a:solidFill>
                <a:srgbClr val="000000"/>
              </a:solidFill>
              <a:latin typeface="Arial"/>
              <a:ea typeface="Arial"/>
              <a:cs typeface="Arial"/>
              <a:sym typeface="Arial"/>
            </a:endParaRPr>
          </a:p>
        </p:txBody>
      </p:sp>
      <p:sp>
        <p:nvSpPr>
          <p:cNvPr id="126" name="Google Shape;126;p3"/>
          <p:cNvSpPr txBox="1"/>
          <p:nvPr/>
        </p:nvSpPr>
        <p:spPr>
          <a:xfrm>
            <a:off x="1908316" y="3279912"/>
            <a:ext cx="2199864" cy="8002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DELIVERABLES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A look into each of the deliverables provided</a:t>
            </a:r>
            <a:endParaRPr sz="1400" b="0" i="0" u="none" strike="noStrike" cap="none">
              <a:solidFill>
                <a:srgbClr val="000000"/>
              </a:solidFill>
              <a:latin typeface="Arial"/>
              <a:ea typeface="Arial"/>
              <a:cs typeface="Arial"/>
              <a:sym typeface="Arial"/>
            </a:endParaRPr>
          </a:p>
        </p:txBody>
      </p:sp>
      <p:sp>
        <p:nvSpPr>
          <p:cNvPr id="127" name="Google Shape;127;p3"/>
          <p:cNvSpPr txBox="1"/>
          <p:nvPr/>
        </p:nvSpPr>
        <p:spPr>
          <a:xfrm>
            <a:off x="1908316" y="5100214"/>
            <a:ext cx="2199864" cy="12311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APPROACH</a:t>
            </a: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Look into the approach taken by Area 51 to ultimately provide the deliverables</a:t>
            </a:r>
            <a:endParaRPr sz="1400" b="0" i="0" u="none" strike="noStrike" cap="none">
              <a:solidFill>
                <a:srgbClr val="000000"/>
              </a:solidFill>
              <a:latin typeface="Arial"/>
              <a:ea typeface="Arial"/>
              <a:cs typeface="Arial"/>
              <a:sym typeface="Arial"/>
            </a:endParaRPr>
          </a:p>
        </p:txBody>
      </p:sp>
      <p:sp>
        <p:nvSpPr>
          <p:cNvPr id="128" name="Google Shape;128;p3"/>
          <p:cNvSpPr txBox="1"/>
          <p:nvPr/>
        </p:nvSpPr>
        <p:spPr>
          <a:xfrm>
            <a:off x="198782" y="185531"/>
            <a:ext cx="474427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Contents</a:t>
            </a: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4002164" y="1405884"/>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3"/>
          <p:cNvSpPr txBox="1"/>
          <p:nvPr/>
        </p:nvSpPr>
        <p:spPr>
          <a:xfrm>
            <a:off x="4691276" y="698671"/>
            <a:ext cx="1391478"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131" name="Google Shape;131;p3"/>
          <p:cNvSpPr/>
          <p:nvPr/>
        </p:nvSpPr>
        <p:spPr>
          <a:xfrm>
            <a:off x="4002164" y="3279912"/>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3"/>
          <p:cNvSpPr txBox="1"/>
          <p:nvPr/>
        </p:nvSpPr>
        <p:spPr>
          <a:xfrm>
            <a:off x="3710616" y="2572699"/>
            <a:ext cx="2411895" cy="26468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600"/>
              <a:buFont typeface="Arial"/>
              <a:buNone/>
            </a:pPr>
            <a:r>
              <a:rPr lang="en-US" sz="16600" b="0" i="0" u="none" strike="noStrike" cap="none">
                <a:solidFill>
                  <a:srgbClr val="222A35"/>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a:off x="4002164" y="5128593"/>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3"/>
          <p:cNvSpPr txBox="1"/>
          <p:nvPr/>
        </p:nvSpPr>
        <p:spPr>
          <a:xfrm>
            <a:off x="3731182" y="4444821"/>
            <a:ext cx="2411895" cy="25237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900"/>
              <a:buFont typeface="Arial"/>
              <a:buNone/>
            </a:pPr>
            <a:r>
              <a:rPr lang="en-US" sz="15900" b="0" i="0" u="none" strike="noStrike" cap="none">
                <a:solidFill>
                  <a:srgbClr val="222A35"/>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5751451" y="1425043"/>
            <a:ext cx="1974565" cy="12311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DATA OVERVIEW</a:t>
            </a: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A brief description of the problem statement and goals undertaken by this project.</a:t>
            </a:r>
            <a:endParaRPr sz="1400" b="0" i="0" u="none" strike="noStrike" cap="none">
              <a:solidFill>
                <a:srgbClr val="000000"/>
              </a:solidFill>
              <a:latin typeface="Arial"/>
              <a:ea typeface="Arial"/>
              <a:cs typeface="Arial"/>
              <a:sym typeface="Arial"/>
            </a:endParaRPr>
          </a:p>
        </p:txBody>
      </p:sp>
      <p:sp>
        <p:nvSpPr>
          <p:cNvPr id="136" name="Google Shape;136;p3"/>
          <p:cNvSpPr txBox="1"/>
          <p:nvPr/>
        </p:nvSpPr>
        <p:spPr>
          <a:xfrm>
            <a:off x="5751452" y="3341998"/>
            <a:ext cx="1868550" cy="12311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DATA CLEANING</a:t>
            </a: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A brief description of the problem statement and goals undertaken by this project.</a:t>
            </a:r>
            <a:endParaRPr sz="1400" b="0" i="0" u="none" strike="noStrike" cap="none">
              <a:solidFill>
                <a:srgbClr val="000000"/>
              </a:solidFill>
              <a:latin typeface="Arial"/>
              <a:ea typeface="Arial"/>
              <a:cs typeface="Arial"/>
              <a:sym typeface="Arial"/>
            </a:endParaRPr>
          </a:p>
        </p:txBody>
      </p:sp>
      <p:sp>
        <p:nvSpPr>
          <p:cNvPr id="137" name="Google Shape;137;p3"/>
          <p:cNvSpPr txBox="1"/>
          <p:nvPr/>
        </p:nvSpPr>
        <p:spPr>
          <a:xfrm>
            <a:off x="5751452" y="5131714"/>
            <a:ext cx="1987834"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MODEL CREATION</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Insight into each of the three model types created for this project</a:t>
            </a: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8136835" y="1405884"/>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3"/>
          <p:cNvSpPr txBox="1"/>
          <p:nvPr/>
        </p:nvSpPr>
        <p:spPr>
          <a:xfrm>
            <a:off x="7871790" y="711923"/>
            <a:ext cx="2372139" cy="25237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800"/>
              <a:buFont typeface="Arial"/>
              <a:buNone/>
            </a:pPr>
            <a:r>
              <a:rPr lang="en-US" sz="15800" b="0" i="0" u="none" strike="noStrike" cap="none">
                <a:solidFill>
                  <a:srgbClr val="222A35"/>
                </a:solidFill>
                <a:latin typeface="Calibri"/>
                <a:ea typeface="Calibri"/>
                <a:cs typeface="Calibri"/>
                <a:sym typeface="Calibri"/>
              </a:rPr>
              <a:t>19</a:t>
            </a:r>
            <a:endParaRPr sz="1400" b="0" i="0" u="none" strike="noStrike" cap="none">
              <a:solidFill>
                <a:srgbClr val="000000"/>
              </a:solidFill>
              <a:latin typeface="Arial"/>
              <a:ea typeface="Arial"/>
              <a:cs typeface="Arial"/>
              <a:sym typeface="Arial"/>
            </a:endParaRPr>
          </a:p>
        </p:txBody>
      </p:sp>
      <p:sp>
        <p:nvSpPr>
          <p:cNvPr id="140" name="Google Shape;140;p3"/>
          <p:cNvSpPr/>
          <p:nvPr/>
        </p:nvSpPr>
        <p:spPr>
          <a:xfrm>
            <a:off x="8136835" y="3279912"/>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3"/>
          <p:cNvSpPr txBox="1"/>
          <p:nvPr/>
        </p:nvSpPr>
        <p:spPr>
          <a:xfrm>
            <a:off x="7885043" y="2585951"/>
            <a:ext cx="2637180" cy="25237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800"/>
              <a:buFont typeface="Arial"/>
              <a:buNone/>
            </a:pPr>
            <a:r>
              <a:rPr lang="en-US" sz="15800" b="0" i="0" u="none" strike="noStrike" cap="none">
                <a:solidFill>
                  <a:srgbClr val="222A35"/>
                </a:solidFill>
                <a:latin typeface="Calibri"/>
                <a:ea typeface="Calibri"/>
                <a:cs typeface="Calibri"/>
                <a:sym typeface="Calibri"/>
              </a:rPr>
              <a:t>22</a:t>
            </a:r>
            <a:endParaRPr sz="1400" b="0" i="0" u="none" strike="noStrike" cap="none">
              <a:solidFill>
                <a:srgbClr val="000000"/>
              </a:solidFill>
              <a:latin typeface="Arial"/>
              <a:ea typeface="Arial"/>
              <a:cs typeface="Arial"/>
              <a:sym typeface="Arial"/>
            </a:endParaRPr>
          </a:p>
        </p:txBody>
      </p:sp>
      <p:sp>
        <p:nvSpPr>
          <p:cNvPr id="142" name="Google Shape;142;p3"/>
          <p:cNvSpPr/>
          <p:nvPr/>
        </p:nvSpPr>
        <p:spPr>
          <a:xfrm>
            <a:off x="8136835" y="5128593"/>
            <a:ext cx="1749287" cy="1232452"/>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3"/>
          <p:cNvSpPr txBox="1"/>
          <p:nvPr/>
        </p:nvSpPr>
        <p:spPr>
          <a:xfrm>
            <a:off x="7898295" y="4432757"/>
            <a:ext cx="2345635"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800"/>
              <a:buFont typeface="Arial"/>
              <a:buNone/>
            </a:pPr>
            <a:r>
              <a:rPr lang="en-US" sz="15800" b="0" i="0" u="none" strike="noStrike" cap="none">
                <a:solidFill>
                  <a:srgbClr val="222A35"/>
                </a:solidFill>
                <a:latin typeface="Calibri"/>
                <a:ea typeface="Calibri"/>
                <a:cs typeface="Calibri"/>
                <a:sym typeface="Calibri"/>
              </a:rPr>
              <a:t>27</a:t>
            </a:r>
            <a:endParaRPr sz="1400" b="0" i="0" u="none" strike="noStrike" cap="none">
              <a:solidFill>
                <a:srgbClr val="000000"/>
              </a:solidFill>
              <a:latin typeface="Arial"/>
              <a:ea typeface="Arial"/>
              <a:cs typeface="Arial"/>
              <a:sym typeface="Arial"/>
            </a:endParaRPr>
          </a:p>
        </p:txBody>
      </p:sp>
      <p:sp>
        <p:nvSpPr>
          <p:cNvPr id="144" name="Google Shape;144;p3"/>
          <p:cNvSpPr txBox="1"/>
          <p:nvPr/>
        </p:nvSpPr>
        <p:spPr>
          <a:xfrm>
            <a:off x="9886122" y="1425043"/>
            <a:ext cx="237213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APPLICATIONS</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A look into the mobile and web applications as well as the insights dashboard</a:t>
            </a:r>
            <a:endParaRPr sz="1400" b="0" i="0" u="none" strike="noStrike" cap="none">
              <a:solidFill>
                <a:srgbClr val="000000"/>
              </a:solidFill>
              <a:latin typeface="Arial"/>
              <a:ea typeface="Arial"/>
              <a:cs typeface="Arial"/>
              <a:sym typeface="Arial"/>
            </a:endParaRPr>
          </a:p>
        </p:txBody>
      </p:sp>
      <p:sp>
        <p:nvSpPr>
          <p:cNvPr id="145" name="Google Shape;145;p3"/>
          <p:cNvSpPr txBox="1"/>
          <p:nvPr/>
        </p:nvSpPr>
        <p:spPr>
          <a:xfrm>
            <a:off x="9886122" y="3341998"/>
            <a:ext cx="237213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RECOMMENDATIONS</a:t>
            </a: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A brief description of the problem statement and goals undertaken by this project.</a:t>
            </a:r>
            <a:endParaRPr sz="1400" b="0" i="0" u="none" strike="noStrike" cap="none">
              <a:solidFill>
                <a:srgbClr val="000000"/>
              </a:solidFill>
              <a:latin typeface="Arial"/>
              <a:ea typeface="Arial"/>
              <a:cs typeface="Arial"/>
              <a:sym typeface="Arial"/>
            </a:endParaRPr>
          </a:p>
        </p:txBody>
      </p:sp>
      <p:sp>
        <p:nvSpPr>
          <p:cNvPr id="146" name="Google Shape;146;p3"/>
          <p:cNvSpPr txBox="1"/>
          <p:nvPr/>
        </p:nvSpPr>
        <p:spPr>
          <a:xfrm>
            <a:off x="9886122" y="5131714"/>
            <a:ext cx="2372139" cy="8002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CONCLUSIONS</a:t>
            </a: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A synopsis of the work completed by Area 51</a:t>
            </a:r>
            <a:endParaRPr sz="1400" b="0" i="0" u="none" strike="noStrike" cap="none">
              <a:solidFill>
                <a:srgbClr val="000000"/>
              </a:solidFill>
              <a:latin typeface="Arial"/>
              <a:ea typeface="Arial"/>
              <a:cs typeface="Arial"/>
              <a:sym typeface="Arial"/>
            </a:endParaRPr>
          </a:p>
        </p:txBody>
      </p:sp>
      <p:sp>
        <p:nvSpPr>
          <p:cNvPr id="147" name="Google Shape;14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151"/>
        <p:cNvGrpSpPr/>
        <p:nvPr/>
      </p:nvGrpSpPr>
      <p:grpSpPr>
        <a:xfrm>
          <a:off x="0" y="0"/>
          <a:ext cx="0" cy="0"/>
          <a:chOff x="0" y="0"/>
          <a:chExt cx="0" cy="0"/>
        </a:xfrm>
      </p:grpSpPr>
      <p:sp>
        <p:nvSpPr>
          <p:cNvPr id="152" name="Google Shape;152;p4"/>
          <p:cNvSpPr txBox="1"/>
          <p:nvPr/>
        </p:nvSpPr>
        <p:spPr>
          <a:xfrm>
            <a:off x="198782" y="185531"/>
            <a:ext cx="474427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Arial"/>
                <a:ea typeface="Arial"/>
                <a:cs typeface="Arial"/>
                <a:sym typeface="Arial"/>
              </a:rPr>
              <a:t>Overview</a:t>
            </a:r>
            <a:endParaRPr sz="1400" b="0" i="0" u="none" strike="noStrike" cap="none">
              <a:solidFill>
                <a:srgbClr val="000000"/>
              </a:solidFill>
              <a:latin typeface="Arial"/>
              <a:ea typeface="Arial"/>
              <a:cs typeface="Arial"/>
              <a:sym typeface="Arial"/>
            </a:endParaRPr>
          </a:p>
        </p:txBody>
      </p:sp>
      <p:sp>
        <p:nvSpPr>
          <p:cNvPr id="153" name="Google Shape;153;p4"/>
          <p:cNvSpPr txBox="1"/>
          <p:nvPr/>
        </p:nvSpPr>
        <p:spPr>
          <a:xfrm>
            <a:off x="351180" y="3388310"/>
            <a:ext cx="762662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Arial"/>
                <a:ea typeface="Arial"/>
                <a:cs typeface="Arial"/>
                <a:sym typeface="Arial"/>
              </a:rPr>
              <a:t>Problem</a:t>
            </a:r>
            <a:r>
              <a:rPr lang="en-US" sz="1800" b="0" i="0" u="none" strike="noStrike" cap="none">
                <a:solidFill>
                  <a:schemeClr val="lt1"/>
                </a:solidFill>
                <a:latin typeface="Arial"/>
                <a:ea typeface="Arial"/>
                <a:cs typeface="Arial"/>
                <a:sym typeface="Arial"/>
              </a:rPr>
              <a:t> </a:t>
            </a:r>
            <a:r>
              <a:rPr lang="en-US" sz="2400" b="0" i="0" u="none" strike="noStrike" cap="none">
                <a:solidFill>
                  <a:srgbClr val="FFD966"/>
                </a:solidFill>
                <a:latin typeface="Arial"/>
                <a:ea typeface="Arial"/>
                <a:cs typeface="Arial"/>
                <a:sym typeface="Arial"/>
              </a:rPr>
              <a:t>Statement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With the use of data analytics, Brookfield Residential Properties has contracted Area 51 Consulting to explore the Austin market and make recommendations to improve business operations. </a:t>
            </a:r>
            <a:endParaRPr sz="1400" b="0" i="0" u="none" strike="noStrike" cap="none">
              <a:solidFill>
                <a:srgbClr val="000000"/>
              </a:solidFill>
              <a:latin typeface="Arial"/>
              <a:ea typeface="Arial"/>
              <a:cs typeface="Arial"/>
              <a:sym typeface="Arial"/>
            </a:endParaRPr>
          </a:p>
        </p:txBody>
      </p:sp>
      <p:sp>
        <p:nvSpPr>
          <p:cNvPr id="154" name="Google Shape;154;p4"/>
          <p:cNvSpPr txBox="1"/>
          <p:nvPr/>
        </p:nvSpPr>
        <p:spPr>
          <a:xfrm>
            <a:off x="351181" y="1305342"/>
            <a:ext cx="7626628"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Arial"/>
                <a:ea typeface="Arial"/>
                <a:cs typeface="Arial"/>
                <a:sym typeface="Arial"/>
              </a:rPr>
              <a:t>Business 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Brookfield Residential Properties Inc. is a leading North American land developer and homebuilder.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Entitles and develops land to create master-planned communities.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55" name="Google Shape;155;p4" descr="A city with tall buildings&#10;&#10;Description automatically generated with medium confidence"/>
          <p:cNvPicPr preferRelativeResize="0"/>
          <p:nvPr/>
        </p:nvPicPr>
        <p:blipFill rotWithShape="1">
          <a:blip r:embed="rId3">
            <a:alphaModFix/>
          </a:blip>
          <a:srcRect l="4383" r="16717"/>
          <a:stretch/>
        </p:blipFill>
        <p:spPr>
          <a:xfrm>
            <a:off x="8786191" y="1"/>
            <a:ext cx="3405809" cy="6858000"/>
          </a:xfrm>
          <a:prstGeom prst="rect">
            <a:avLst/>
          </a:prstGeom>
          <a:noFill/>
          <a:ln>
            <a:noFill/>
          </a:ln>
        </p:spPr>
      </p:pic>
      <p:sp>
        <p:nvSpPr>
          <p:cNvPr id="156" name="Google Shape;156;p4"/>
          <p:cNvSpPr txBox="1"/>
          <p:nvPr/>
        </p:nvSpPr>
        <p:spPr>
          <a:xfrm>
            <a:off x="351180" y="5195573"/>
            <a:ext cx="7626628" cy="12926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Arial"/>
                <a:ea typeface="Arial"/>
                <a:cs typeface="Arial"/>
                <a:sym typeface="Arial"/>
              </a:rPr>
              <a:t>Opportunity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We hope to leverage data analytics and data science to discover factors that contribute to home prices in Austin. </a:t>
            </a:r>
            <a:endParaRPr sz="1400" b="0" i="0" u="none" strike="noStrike" cap="none">
              <a:solidFill>
                <a:srgbClr val="000000"/>
              </a:solidFill>
              <a:latin typeface="Arial"/>
              <a:ea typeface="Arial"/>
              <a:cs typeface="Arial"/>
              <a:sym typeface="Arial"/>
            </a:endParaRPr>
          </a:p>
        </p:txBody>
      </p:sp>
      <p:sp>
        <p:nvSpPr>
          <p:cNvPr id="157" name="Google Shape;15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161"/>
        <p:cNvGrpSpPr/>
        <p:nvPr/>
      </p:nvGrpSpPr>
      <p:grpSpPr>
        <a:xfrm>
          <a:off x="0" y="0"/>
          <a:ext cx="0" cy="0"/>
          <a:chOff x="0" y="0"/>
          <a:chExt cx="0" cy="0"/>
        </a:xfrm>
      </p:grpSpPr>
      <p:sp>
        <p:nvSpPr>
          <p:cNvPr id="162" name="Google Shape;162;p5"/>
          <p:cNvSpPr txBox="1"/>
          <p:nvPr/>
        </p:nvSpPr>
        <p:spPr>
          <a:xfrm>
            <a:off x="838201" y="1311965"/>
            <a:ext cx="3253409" cy="36933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5"/>
          <p:cNvSpPr txBox="1"/>
          <p:nvPr/>
        </p:nvSpPr>
        <p:spPr>
          <a:xfrm>
            <a:off x="838200" y="3991208"/>
            <a:ext cx="3253409" cy="36933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p5"/>
          <p:cNvSpPr txBox="1"/>
          <p:nvPr/>
        </p:nvSpPr>
        <p:spPr>
          <a:xfrm>
            <a:off x="4330149" y="1311965"/>
            <a:ext cx="3253409" cy="36933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 name="Google Shape;165;p5"/>
          <p:cNvSpPr txBox="1"/>
          <p:nvPr/>
        </p:nvSpPr>
        <p:spPr>
          <a:xfrm>
            <a:off x="7822096" y="1311965"/>
            <a:ext cx="3253409" cy="36933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 name="Google Shape;167;p5"/>
          <p:cNvSpPr txBox="1"/>
          <p:nvPr/>
        </p:nvSpPr>
        <p:spPr>
          <a:xfrm>
            <a:off x="7822096" y="3991208"/>
            <a:ext cx="3253409" cy="36933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 name="Google Shape;168;p5"/>
          <p:cNvSpPr txBox="1"/>
          <p:nvPr/>
        </p:nvSpPr>
        <p:spPr>
          <a:xfrm>
            <a:off x="198782" y="185531"/>
            <a:ext cx="474427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Deliverables</a:t>
            </a:r>
            <a:endParaRPr sz="1400" b="0" i="0" u="none" strike="noStrike" cap="none">
              <a:solidFill>
                <a:srgbClr val="000000"/>
              </a:solidFill>
              <a:latin typeface="Arial"/>
              <a:ea typeface="Arial"/>
              <a:cs typeface="Arial"/>
              <a:sym typeface="Arial"/>
            </a:endParaRPr>
          </a:p>
        </p:txBody>
      </p:sp>
      <p:sp>
        <p:nvSpPr>
          <p:cNvPr id="169" name="Google Shape;169;p5"/>
          <p:cNvSpPr txBox="1"/>
          <p:nvPr/>
        </p:nvSpPr>
        <p:spPr>
          <a:xfrm>
            <a:off x="8231192" y="3980588"/>
            <a:ext cx="2514727" cy="646290"/>
          </a:xfrm>
          <a:prstGeom prst="rect">
            <a:avLst/>
          </a:prstGeom>
          <a:noFill/>
          <a:ln>
            <a:noFill/>
          </a:ln>
        </p:spPr>
        <p:txBody>
          <a:bodyPr spcFirstLastPara="1" wrap="square" lIns="91425" tIns="45700" rIns="91425" bIns="45700" anchor="t" anchorCtr="0">
            <a:spAutoFit/>
          </a:bodyPr>
          <a:lstStyle/>
          <a:p>
            <a:pPr>
              <a:buSzPts val="1800"/>
            </a:pPr>
            <a:r>
              <a:rPr lang="en-US" sz="1800" b="1" i="0" u="none" strike="noStrike" cap="none" dirty="0">
                <a:solidFill>
                  <a:schemeClr val="lt1"/>
                </a:solidFill>
                <a:latin typeface="Calibri"/>
                <a:ea typeface="Calibri"/>
                <a:cs typeface="Calibri"/>
                <a:sym typeface="Calibri"/>
              </a:rPr>
              <a:t>#6. </a:t>
            </a:r>
            <a:r>
              <a:rPr lang="en-US" sz="1800" b="0" i="0" u="none" strike="noStrike" cap="none" dirty="0">
                <a:solidFill>
                  <a:srgbClr val="FFD966"/>
                </a:solidFill>
                <a:latin typeface="Calibri"/>
                <a:ea typeface="Calibri"/>
                <a:cs typeface="Calibri"/>
                <a:sym typeface="Calibri"/>
              </a:rPr>
              <a:t>Mobile Application</a:t>
            </a: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170" name="Google Shape;170;p5"/>
          <p:cNvSpPr txBox="1"/>
          <p:nvPr/>
        </p:nvSpPr>
        <p:spPr>
          <a:xfrm>
            <a:off x="1320649" y="1311965"/>
            <a:ext cx="22885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#1. </a:t>
            </a:r>
            <a:r>
              <a:rPr lang="en-US" sz="1800" b="0" i="0" u="none" strike="noStrike" cap="none">
                <a:solidFill>
                  <a:srgbClr val="FFD966"/>
                </a:solidFill>
                <a:latin typeface="Calibri"/>
                <a:ea typeface="Calibri"/>
                <a:cs typeface="Calibri"/>
                <a:sym typeface="Calibri"/>
              </a:rPr>
              <a:t>Regression Models</a:t>
            </a:r>
            <a:endParaRPr sz="1400" b="0" i="0" u="none" strike="noStrike" cap="none">
              <a:solidFill>
                <a:srgbClr val="000000"/>
              </a:solidFill>
              <a:latin typeface="Arial"/>
              <a:ea typeface="Arial"/>
              <a:cs typeface="Arial"/>
              <a:sym typeface="Arial"/>
            </a:endParaRPr>
          </a:p>
        </p:txBody>
      </p:sp>
      <p:sp>
        <p:nvSpPr>
          <p:cNvPr id="171" name="Google Shape;171;p5"/>
          <p:cNvSpPr txBox="1"/>
          <p:nvPr/>
        </p:nvSpPr>
        <p:spPr>
          <a:xfrm>
            <a:off x="5050194" y="1311965"/>
            <a:ext cx="184832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#2. </a:t>
            </a:r>
            <a:r>
              <a:rPr lang="en-US" sz="1800" b="0" i="0" u="none" strike="noStrike" cap="none">
                <a:solidFill>
                  <a:srgbClr val="FFD966"/>
                </a:solidFill>
                <a:latin typeface="Calibri"/>
                <a:ea typeface="Calibri"/>
                <a:cs typeface="Calibri"/>
                <a:sym typeface="Calibri"/>
              </a:rPr>
              <a:t>Cluster Model</a:t>
            </a:r>
            <a:endParaRPr sz="1400" b="0" i="0" u="none" strike="noStrike" cap="none">
              <a:solidFill>
                <a:srgbClr val="000000"/>
              </a:solidFill>
              <a:latin typeface="Arial"/>
              <a:ea typeface="Arial"/>
              <a:cs typeface="Arial"/>
              <a:sym typeface="Arial"/>
            </a:endParaRPr>
          </a:p>
        </p:txBody>
      </p:sp>
      <p:sp>
        <p:nvSpPr>
          <p:cNvPr id="172" name="Google Shape;172;p5"/>
          <p:cNvSpPr txBox="1"/>
          <p:nvPr/>
        </p:nvSpPr>
        <p:spPr>
          <a:xfrm>
            <a:off x="4843117" y="3999038"/>
            <a:ext cx="2306209" cy="369291"/>
          </a:xfrm>
          <a:prstGeom prst="rect">
            <a:avLst/>
          </a:prstGeom>
          <a:noFill/>
          <a:ln>
            <a:noFill/>
          </a:ln>
        </p:spPr>
        <p:txBody>
          <a:bodyPr spcFirstLastPara="1" wrap="square" lIns="91425" tIns="45700" rIns="91425" bIns="45700" anchor="t" anchorCtr="0">
            <a:spAutoFit/>
          </a:bodyPr>
          <a:lstStyle/>
          <a:p>
            <a:pPr>
              <a:buSzPts val="1800"/>
            </a:pPr>
            <a:r>
              <a:rPr lang="en-US" sz="1800" b="1" i="0" u="none" strike="noStrike" cap="none" dirty="0">
                <a:solidFill>
                  <a:schemeClr val="lt1"/>
                </a:solidFill>
                <a:latin typeface="Calibri"/>
                <a:ea typeface="Calibri"/>
                <a:cs typeface="Calibri"/>
                <a:sym typeface="Calibri"/>
              </a:rPr>
              <a:t>#5. </a:t>
            </a:r>
            <a:r>
              <a:rPr lang="en-US" sz="1800" b="0" i="0" u="none" strike="noStrike" cap="none" dirty="0">
                <a:solidFill>
                  <a:srgbClr val="FFD966"/>
                </a:solidFill>
                <a:latin typeface="Calibri"/>
                <a:ea typeface="Calibri"/>
                <a:cs typeface="Calibri"/>
                <a:sym typeface="Calibri"/>
              </a:rPr>
              <a:t>Web Application</a:t>
            </a:r>
            <a:endParaRPr lang="en-US" sz="1400" b="0" i="0" u="none" strike="noStrike" cap="none" dirty="0">
              <a:solidFill>
                <a:srgbClr val="000000"/>
              </a:solidFill>
              <a:latin typeface="Arial"/>
              <a:ea typeface="Arial"/>
              <a:cs typeface="Arial"/>
              <a:sym typeface="Arial"/>
            </a:endParaRPr>
          </a:p>
        </p:txBody>
      </p:sp>
      <p:sp>
        <p:nvSpPr>
          <p:cNvPr id="173" name="Google Shape;17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74" name="Google Shape;174;p5"/>
          <p:cNvSpPr txBox="1"/>
          <p:nvPr/>
        </p:nvSpPr>
        <p:spPr>
          <a:xfrm>
            <a:off x="1155823" y="3991208"/>
            <a:ext cx="2896677" cy="369291"/>
          </a:xfrm>
          <a:prstGeom prst="rect">
            <a:avLst/>
          </a:prstGeom>
          <a:noFill/>
          <a:ln>
            <a:noFill/>
          </a:ln>
        </p:spPr>
        <p:txBody>
          <a:bodyPr spcFirstLastPara="1" wrap="square" lIns="91425" tIns="45700" rIns="91425" bIns="45700" anchor="t" anchorCtr="0">
            <a:spAutoFit/>
          </a:bodyPr>
          <a:lstStyle/>
          <a:p>
            <a:pPr>
              <a:buSzPts val="1800"/>
            </a:pPr>
            <a:r>
              <a:rPr lang="en-US" sz="1800" b="1" i="0" u="none" strike="noStrike" cap="none" dirty="0">
                <a:solidFill>
                  <a:schemeClr val="lt1"/>
                </a:solidFill>
                <a:latin typeface="Calibri"/>
                <a:ea typeface="Calibri"/>
                <a:cs typeface="Calibri"/>
                <a:sym typeface="Calibri"/>
              </a:rPr>
              <a:t>#4. </a:t>
            </a:r>
            <a:r>
              <a:rPr lang="en-US" sz="1800" b="0" i="0" u="none" strike="noStrike" cap="none" dirty="0">
                <a:solidFill>
                  <a:srgbClr val="FFD966"/>
                </a:solidFill>
                <a:latin typeface="Calibri"/>
                <a:ea typeface="Calibri"/>
                <a:cs typeface="Calibri"/>
                <a:sym typeface="Calibri"/>
              </a:rPr>
              <a:t>Analytical Dashboard</a:t>
            </a:r>
            <a:endParaRPr lang="en-US"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8110324" y="1310236"/>
            <a:ext cx="27597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#3. </a:t>
            </a:r>
            <a:r>
              <a:rPr lang="en-US" sz="1800" b="0" i="0" u="none" strike="noStrike" cap="none">
                <a:solidFill>
                  <a:srgbClr val="FFD966"/>
                </a:solidFill>
                <a:latin typeface="Calibri"/>
                <a:ea typeface="Calibri"/>
                <a:cs typeface="Calibri"/>
                <a:sym typeface="Calibri"/>
              </a:rPr>
              <a:t>Computer Vision Model</a:t>
            </a:r>
            <a:endParaRPr sz="1400" b="0" i="0" u="none" strike="noStrike" cap="none">
              <a:solidFill>
                <a:srgbClr val="000000"/>
              </a:solidFill>
              <a:latin typeface="Arial"/>
              <a:ea typeface="Arial"/>
              <a:cs typeface="Arial"/>
              <a:sym typeface="Arial"/>
            </a:endParaRPr>
          </a:p>
        </p:txBody>
      </p:sp>
      <p:pic>
        <p:nvPicPr>
          <p:cNvPr id="176" name="Google Shape;176;p5" descr="Chart, scatter chart&#10;&#10;Description automatically generated"/>
          <p:cNvPicPr preferRelativeResize="0"/>
          <p:nvPr/>
        </p:nvPicPr>
        <p:blipFill rotWithShape="1">
          <a:blip r:embed="rId3">
            <a:alphaModFix/>
          </a:blip>
          <a:srcRect/>
          <a:stretch/>
        </p:blipFill>
        <p:spPr>
          <a:xfrm>
            <a:off x="865562" y="1829373"/>
            <a:ext cx="3212795" cy="2008335"/>
          </a:xfrm>
          <a:prstGeom prst="rect">
            <a:avLst/>
          </a:prstGeom>
          <a:noFill/>
          <a:ln>
            <a:noFill/>
          </a:ln>
        </p:spPr>
      </p:pic>
      <p:pic>
        <p:nvPicPr>
          <p:cNvPr id="177" name="Google Shape;177;p5" descr="Chart, scatter chart&#10;&#10;Description automatically generated"/>
          <p:cNvPicPr preferRelativeResize="0"/>
          <p:nvPr/>
        </p:nvPicPr>
        <p:blipFill rotWithShape="1">
          <a:blip r:embed="rId4">
            <a:alphaModFix/>
          </a:blip>
          <a:srcRect t="17720" r="37796"/>
          <a:stretch/>
        </p:blipFill>
        <p:spPr>
          <a:xfrm>
            <a:off x="4138516" y="1829373"/>
            <a:ext cx="3418538" cy="2217724"/>
          </a:xfrm>
          <a:prstGeom prst="rect">
            <a:avLst/>
          </a:prstGeom>
          <a:noFill/>
          <a:ln>
            <a:noFill/>
          </a:ln>
        </p:spPr>
      </p:pic>
      <p:pic>
        <p:nvPicPr>
          <p:cNvPr id="178" name="Google Shape;178;p5"/>
          <p:cNvPicPr preferRelativeResize="0"/>
          <p:nvPr/>
        </p:nvPicPr>
        <p:blipFill rotWithShape="1">
          <a:blip r:embed="rId5">
            <a:alphaModFix/>
          </a:blip>
          <a:srcRect l="9375" t="10356" b="9855"/>
          <a:stretch/>
        </p:blipFill>
        <p:spPr>
          <a:xfrm>
            <a:off x="7861852" y="1814392"/>
            <a:ext cx="3253409" cy="2033101"/>
          </a:xfrm>
          <a:prstGeom prst="rect">
            <a:avLst/>
          </a:prstGeom>
          <a:noFill/>
          <a:ln>
            <a:noFill/>
          </a:ln>
        </p:spPr>
      </p:pic>
      <p:pic>
        <p:nvPicPr>
          <p:cNvPr id="179" name="Google Shape;179;p5" descr="Chart&#10;&#10;Description automatically generated"/>
          <p:cNvPicPr preferRelativeResize="0"/>
          <p:nvPr/>
        </p:nvPicPr>
        <p:blipFill rotWithShape="1">
          <a:blip r:embed="rId6">
            <a:alphaModFix/>
          </a:blip>
          <a:srcRect b="7141"/>
          <a:stretch/>
        </p:blipFill>
        <p:spPr>
          <a:xfrm>
            <a:off x="4330149" y="4564123"/>
            <a:ext cx="3212795" cy="2001235"/>
          </a:xfrm>
          <a:prstGeom prst="rect">
            <a:avLst/>
          </a:prstGeom>
          <a:noFill/>
          <a:ln>
            <a:noFill/>
          </a:ln>
        </p:spPr>
      </p:pic>
      <p:pic>
        <p:nvPicPr>
          <p:cNvPr id="180" name="Google Shape;180;p5" descr="Graphical user interface, table&#10;&#10;Description automatically generated"/>
          <p:cNvPicPr preferRelativeResize="0"/>
          <p:nvPr/>
        </p:nvPicPr>
        <p:blipFill rotWithShape="1">
          <a:blip r:embed="rId7">
            <a:alphaModFix/>
          </a:blip>
          <a:srcRect l="2631" b="8033"/>
          <a:stretch/>
        </p:blipFill>
        <p:spPr>
          <a:xfrm>
            <a:off x="865562" y="4570920"/>
            <a:ext cx="3207772" cy="1939909"/>
          </a:xfrm>
          <a:prstGeom prst="rect">
            <a:avLst/>
          </a:prstGeom>
          <a:noFill/>
          <a:ln>
            <a:noFill/>
          </a:ln>
        </p:spPr>
      </p:pic>
      <p:pic>
        <p:nvPicPr>
          <p:cNvPr id="181" name="Google Shape;181;p5"/>
          <p:cNvPicPr preferRelativeResize="0"/>
          <p:nvPr/>
        </p:nvPicPr>
        <p:blipFill rotWithShape="1">
          <a:blip r:embed="rId8">
            <a:alphaModFix/>
          </a:blip>
          <a:srcRect l="2375" t="1569" r="2110" b="63035"/>
          <a:stretch/>
        </p:blipFill>
        <p:spPr>
          <a:xfrm>
            <a:off x="7861852" y="4581240"/>
            <a:ext cx="3173896" cy="1929589"/>
          </a:xfrm>
          <a:prstGeom prst="rect">
            <a:avLst/>
          </a:prstGeom>
          <a:solidFill>
            <a:srgbClr val="ECECEC"/>
          </a:solidFill>
          <a:ln>
            <a:noFill/>
          </a:ln>
          <a:effectLst>
            <a:outerShdw blurRad="55000" dist="18000" dir="5400000" algn="tl" rotWithShape="0">
              <a:srgbClr val="000000">
                <a:alpha val="40000"/>
              </a:srgbClr>
            </a:outerShdw>
          </a:effectLst>
        </p:spPr>
      </p:pic>
      <p:sp>
        <p:nvSpPr>
          <p:cNvPr id="166" name="Google Shape;166;p5"/>
          <p:cNvSpPr txBox="1"/>
          <p:nvPr/>
        </p:nvSpPr>
        <p:spPr>
          <a:xfrm>
            <a:off x="4330149" y="3991208"/>
            <a:ext cx="3253409" cy="369332"/>
          </a:xfrm>
          <a:prstGeom prst="rect">
            <a:avLst/>
          </a:prstGeom>
          <a:noFill/>
          <a:ln w="38100" cap="flat" cmpd="sng">
            <a:solidFill>
              <a:srgbClr val="FFD96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185"/>
        <p:cNvGrpSpPr/>
        <p:nvPr/>
      </p:nvGrpSpPr>
      <p:grpSpPr>
        <a:xfrm>
          <a:off x="0" y="0"/>
          <a:ext cx="0" cy="0"/>
          <a:chOff x="0" y="0"/>
          <a:chExt cx="0" cy="0"/>
        </a:xfrm>
      </p:grpSpPr>
      <p:sp>
        <p:nvSpPr>
          <p:cNvPr id="186" name="Google Shape;186;p6"/>
          <p:cNvSpPr txBox="1"/>
          <p:nvPr/>
        </p:nvSpPr>
        <p:spPr>
          <a:xfrm>
            <a:off x="198782" y="185531"/>
            <a:ext cx="474427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Approach</a:t>
            </a:r>
            <a:endParaRPr sz="1400" b="0" i="0" u="none" strike="noStrike" cap="none">
              <a:solidFill>
                <a:srgbClr val="000000"/>
              </a:solidFill>
              <a:latin typeface="Arial"/>
              <a:ea typeface="Arial"/>
              <a:cs typeface="Arial"/>
              <a:sym typeface="Arial"/>
            </a:endParaRPr>
          </a:p>
        </p:txBody>
      </p:sp>
      <p:sp>
        <p:nvSpPr>
          <p:cNvPr id="187" name="Google Shape;187;p6"/>
          <p:cNvSpPr/>
          <p:nvPr/>
        </p:nvSpPr>
        <p:spPr>
          <a:xfrm>
            <a:off x="39756" y="1722782"/>
            <a:ext cx="2093843" cy="636104"/>
          </a:xfrm>
          <a:prstGeom prst="chevron">
            <a:avLst>
              <a:gd name="adj" fmla="val 50000"/>
            </a:avLst>
          </a:prstGeom>
          <a:solidFill>
            <a:srgbClr val="A567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Obtain Data</a:t>
            </a:r>
            <a:endParaRPr sz="1400" b="0" i="0" u="none" strike="noStrike" cap="none">
              <a:solidFill>
                <a:srgbClr val="000000"/>
              </a:solidFill>
              <a:latin typeface="Arial"/>
              <a:ea typeface="Arial"/>
              <a:cs typeface="Arial"/>
              <a:sym typeface="Arial"/>
            </a:endParaRPr>
          </a:p>
        </p:txBody>
      </p:sp>
      <p:sp>
        <p:nvSpPr>
          <p:cNvPr id="188" name="Google Shape;188;p6"/>
          <p:cNvSpPr/>
          <p:nvPr/>
        </p:nvSpPr>
        <p:spPr>
          <a:xfrm>
            <a:off x="2405268" y="1722782"/>
            <a:ext cx="2093843" cy="636104"/>
          </a:xfrm>
          <a:prstGeom prst="chevron">
            <a:avLst>
              <a:gd name="adj" fmla="val 50000"/>
            </a:avLst>
          </a:prstGeom>
          <a:solidFill>
            <a:srgbClr val="FF67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Clean Data</a:t>
            </a:r>
            <a:endParaRPr sz="1400" b="0" i="0" u="none" strike="noStrike" cap="none">
              <a:solidFill>
                <a:srgbClr val="000000"/>
              </a:solidFill>
              <a:latin typeface="Arial"/>
              <a:ea typeface="Arial"/>
              <a:cs typeface="Arial"/>
              <a:sym typeface="Arial"/>
            </a:endParaRPr>
          </a:p>
        </p:txBody>
      </p:sp>
      <p:sp>
        <p:nvSpPr>
          <p:cNvPr id="189" name="Google Shape;189;p6"/>
          <p:cNvSpPr/>
          <p:nvPr/>
        </p:nvSpPr>
        <p:spPr>
          <a:xfrm>
            <a:off x="4770781" y="1722782"/>
            <a:ext cx="2093843" cy="636104"/>
          </a:xfrm>
          <a:prstGeom prst="chevron">
            <a:avLst>
              <a:gd name="adj" fmla="val 50000"/>
            </a:avLst>
          </a:prstGeom>
          <a:solidFill>
            <a:srgbClr val="FF88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Exploratory Analysis</a:t>
            </a:r>
            <a:endParaRPr sz="1400" b="0" i="0" u="none" strike="noStrike" cap="none">
              <a:solidFill>
                <a:srgbClr val="000000"/>
              </a:solidFill>
              <a:latin typeface="Arial"/>
              <a:ea typeface="Arial"/>
              <a:cs typeface="Arial"/>
              <a:sym typeface="Arial"/>
            </a:endParaRPr>
          </a:p>
        </p:txBody>
      </p:sp>
      <p:sp>
        <p:nvSpPr>
          <p:cNvPr id="190" name="Google Shape;190;p6"/>
          <p:cNvSpPr/>
          <p:nvPr/>
        </p:nvSpPr>
        <p:spPr>
          <a:xfrm>
            <a:off x="7136294" y="1722782"/>
            <a:ext cx="2093843" cy="636104"/>
          </a:xfrm>
          <a:prstGeom prst="chevron">
            <a:avLst>
              <a:gd name="adj" fmla="val 50000"/>
            </a:avLst>
          </a:prstGeom>
          <a:solidFill>
            <a:srgbClr val="FFA8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Model</a:t>
            </a:r>
            <a:endParaRPr sz="1400" b="0" i="0" u="none" strike="noStrike" cap="none">
              <a:solidFill>
                <a:srgbClr val="000000"/>
              </a:solidFill>
              <a:latin typeface="Arial"/>
              <a:ea typeface="Arial"/>
              <a:cs typeface="Arial"/>
              <a:sym typeface="Arial"/>
            </a:endParaRPr>
          </a:p>
        </p:txBody>
      </p:sp>
      <p:sp>
        <p:nvSpPr>
          <p:cNvPr id="191" name="Google Shape;191;p6"/>
          <p:cNvSpPr/>
          <p:nvPr/>
        </p:nvSpPr>
        <p:spPr>
          <a:xfrm>
            <a:off x="9501806" y="1736034"/>
            <a:ext cx="2093843" cy="636104"/>
          </a:xfrm>
          <a:prstGeom prst="chevron">
            <a:avLst>
              <a:gd name="adj" fmla="val 50000"/>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Interpret</a:t>
            </a:r>
            <a:endParaRPr sz="1400" b="0" i="0" u="none" strike="noStrike" cap="none">
              <a:solidFill>
                <a:srgbClr val="000000"/>
              </a:solidFill>
              <a:latin typeface="Arial"/>
              <a:ea typeface="Arial"/>
              <a:cs typeface="Arial"/>
              <a:sym typeface="Arial"/>
            </a:endParaRPr>
          </a:p>
        </p:txBody>
      </p:sp>
      <p:sp>
        <p:nvSpPr>
          <p:cNvPr id="192" name="Google Shape;192;p6"/>
          <p:cNvSpPr/>
          <p:nvPr/>
        </p:nvSpPr>
        <p:spPr>
          <a:xfrm>
            <a:off x="384312" y="2345634"/>
            <a:ext cx="410818" cy="1232453"/>
          </a:xfrm>
          <a:prstGeom prst="rect">
            <a:avLst/>
          </a:prstGeom>
          <a:solidFill>
            <a:srgbClr val="A567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p6"/>
          <p:cNvSpPr/>
          <p:nvPr/>
        </p:nvSpPr>
        <p:spPr>
          <a:xfrm>
            <a:off x="2782956" y="2358886"/>
            <a:ext cx="410818" cy="1232453"/>
          </a:xfrm>
          <a:prstGeom prst="rect">
            <a:avLst/>
          </a:prstGeom>
          <a:solidFill>
            <a:srgbClr val="FF67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4" name="Google Shape;194;p6"/>
          <p:cNvSpPr/>
          <p:nvPr/>
        </p:nvSpPr>
        <p:spPr>
          <a:xfrm>
            <a:off x="5165034" y="2345634"/>
            <a:ext cx="410818" cy="1232453"/>
          </a:xfrm>
          <a:prstGeom prst="rect">
            <a:avLst/>
          </a:prstGeom>
          <a:solidFill>
            <a:srgbClr val="FF88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 name="Google Shape;195;p6"/>
          <p:cNvSpPr/>
          <p:nvPr/>
        </p:nvSpPr>
        <p:spPr>
          <a:xfrm>
            <a:off x="7513981" y="2358886"/>
            <a:ext cx="410818" cy="1232453"/>
          </a:xfrm>
          <a:prstGeom prst="rect">
            <a:avLst/>
          </a:prstGeom>
          <a:solidFill>
            <a:srgbClr val="FFA8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6" name="Google Shape;196;p6"/>
          <p:cNvSpPr/>
          <p:nvPr/>
        </p:nvSpPr>
        <p:spPr>
          <a:xfrm>
            <a:off x="9899371" y="2358886"/>
            <a:ext cx="410818" cy="1232453"/>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Google Shape;197;p6"/>
          <p:cNvSpPr/>
          <p:nvPr/>
        </p:nvSpPr>
        <p:spPr>
          <a:xfrm>
            <a:off x="9896059" y="3008242"/>
            <a:ext cx="2123662" cy="3664227"/>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6"/>
          <p:cNvSpPr/>
          <p:nvPr/>
        </p:nvSpPr>
        <p:spPr>
          <a:xfrm>
            <a:off x="7513981" y="3008242"/>
            <a:ext cx="2123662" cy="3677479"/>
          </a:xfrm>
          <a:prstGeom prst="rect">
            <a:avLst/>
          </a:prstGeom>
          <a:solidFill>
            <a:srgbClr val="FFA8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 name="Google Shape;199;p6"/>
          <p:cNvSpPr/>
          <p:nvPr/>
        </p:nvSpPr>
        <p:spPr>
          <a:xfrm>
            <a:off x="5163378" y="2994990"/>
            <a:ext cx="2123662" cy="3677479"/>
          </a:xfrm>
          <a:prstGeom prst="rect">
            <a:avLst/>
          </a:prstGeom>
          <a:solidFill>
            <a:srgbClr val="FF88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p6"/>
          <p:cNvSpPr/>
          <p:nvPr/>
        </p:nvSpPr>
        <p:spPr>
          <a:xfrm>
            <a:off x="2782956" y="2994990"/>
            <a:ext cx="2123662" cy="3677479"/>
          </a:xfrm>
          <a:prstGeom prst="rect">
            <a:avLst/>
          </a:prstGeom>
          <a:solidFill>
            <a:srgbClr val="FF67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p6"/>
          <p:cNvSpPr/>
          <p:nvPr/>
        </p:nvSpPr>
        <p:spPr>
          <a:xfrm>
            <a:off x="387626" y="2981738"/>
            <a:ext cx="2123662" cy="3690731"/>
          </a:xfrm>
          <a:prstGeom prst="rect">
            <a:avLst/>
          </a:prstGeom>
          <a:solidFill>
            <a:srgbClr val="A567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6"/>
          <p:cNvSpPr txBox="1"/>
          <p:nvPr/>
        </p:nvSpPr>
        <p:spPr>
          <a:xfrm>
            <a:off x="483904" y="3142640"/>
            <a:ext cx="1907913"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The dataset utilized in this analytical endeavor is sourced from a scraping of Zillow listings via a data scraping service from Apify.</a:t>
            </a:r>
            <a:endParaRPr sz="1600" b="0" i="0" u="none" strike="noStrike" cap="none">
              <a:solidFill>
                <a:schemeClr val="dk1"/>
              </a:solidFill>
              <a:latin typeface="Calibri"/>
              <a:ea typeface="Calibri"/>
              <a:cs typeface="Calibri"/>
              <a:sym typeface="Calibri"/>
            </a:endParaRPr>
          </a:p>
        </p:txBody>
      </p:sp>
      <p:sp>
        <p:nvSpPr>
          <p:cNvPr id="203" name="Google Shape;203;p6"/>
          <p:cNvSpPr txBox="1"/>
          <p:nvPr/>
        </p:nvSpPr>
        <p:spPr>
          <a:xfrm>
            <a:off x="2789382" y="3142640"/>
            <a:ext cx="2115580" cy="30469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Dropped any columns with exclusively missing data or duplicates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Limited dataset to latitude and longitude to Austin only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Selected only the most recent price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Created 29 new features</a:t>
            </a:r>
            <a:endParaRPr sz="1600" b="0" i="0" u="none" strike="noStrike" cap="none">
              <a:solidFill>
                <a:schemeClr val="dk1"/>
              </a:solidFill>
              <a:latin typeface="Calibri"/>
              <a:ea typeface="Calibri"/>
              <a:cs typeface="Calibri"/>
              <a:sym typeface="Calibri"/>
            </a:endParaRPr>
          </a:p>
        </p:txBody>
      </p:sp>
      <p:sp>
        <p:nvSpPr>
          <p:cNvPr id="204" name="Google Shape;204;p6"/>
          <p:cNvSpPr txBox="1"/>
          <p:nvPr/>
        </p:nvSpPr>
        <p:spPr>
          <a:xfrm>
            <a:off x="9907655" y="3142640"/>
            <a:ext cx="2115580"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In order to enable our client to have a robust understanding of their customer base and methods to increase return on investment we will provide the following: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Insights dashboard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Mobile Application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Web Application</a:t>
            </a:r>
            <a:endParaRPr sz="1600" b="0" i="0" u="none" strike="noStrike" cap="none">
              <a:solidFill>
                <a:schemeClr val="dk1"/>
              </a:solidFill>
              <a:latin typeface="Calibri"/>
              <a:ea typeface="Calibri"/>
              <a:cs typeface="Calibri"/>
              <a:sym typeface="Calibri"/>
            </a:endParaRPr>
          </a:p>
        </p:txBody>
      </p:sp>
      <p:sp>
        <p:nvSpPr>
          <p:cNvPr id="205" name="Google Shape;205;p6"/>
          <p:cNvSpPr txBox="1"/>
          <p:nvPr/>
        </p:nvSpPr>
        <p:spPr>
          <a:xfrm>
            <a:off x="7543796" y="3021494"/>
            <a:ext cx="2123662" cy="39472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Customer Segmentation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We are using unsupervised learning algorithms to create groups of sold homes sharing similar characteristics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Price Prediction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We developed price prediction models in contrast using a series of regression techniques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206" name="Google Shape;206;p6"/>
          <p:cNvSpPr txBox="1"/>
          <p:nvPr/>
        </p:nvSpPr>
        <p:spPr>
          <a:xfrm>
            <a:off x="5228381" y="3142640"/>
            <a:ext cx="2056999"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Our team will produce a comprehensive descriptive analysis of the data, its makeup, trends, and observations.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This analysis will enable our team to develop recommendations to our client for better home pricing in the Austin market.</a:t>
            </a:r>
            <a:endParaRPr sz="1600" b="0" i="0" u="none" strike="noStrike" cap="none">
              <a:solidFill>
                <a:schemeClr val="dk1"/>
              </a:solidFill>
              <a:latin typeface="Calibri"/>
              <a:ea typeface="Calibri"/>
              <a:cs typeface="Calibri"/>
              <a:sym typeface="Calibri"/>
            </a:endParaRPr>
          </a:p>
        </p:txBody>
      </p:sp>
      <p:sp>
        <p:nvSpPr>
          <p:cNvPr id="207" name="Google Shape;20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211"/>
        <p:cNvGrpSpPr/>
        <p:nvPr/>
      </p:nvGrpSpPr>
      <p:grpSpPr>
        <a:xfrm>
          <a:off x="0" y="0"/>
          <a:ext cx="0" cy="0"/>
          <a:chOff x="0" y="0"/>
          <a:chExt cx="0" cy="0"/>
        </a:xfrm>
      </p:grpSpPr>
      <p:sp>
        <p:nvSpPr>
          <p:cNvPr id="212" name="Google Shape;212;p7"/>
          <p:cNvSpPr txBox="1"/>
          <p:nvPr/>
        </p:nvSpPr>
        <p:spPr>
          <a:xfrm>
            <a:off x="198782" y="185531"/>
            <a:ext cx="474427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Data Overview</a:t>
            </a:r>
            <a:endParaRPr sz="1400" b="0" i="0" u="none" strike="noStrike" cap="none">
              <a:solidFill>
                <a:srgbClr val="000000"/>
              </a:solidFill>
              <a:latin typeface="Arial"/>
              <a:ea typeface="Arial"/>
              <a:cs typeface="Arial"/>
              <a:sym typeface="Arial"/>
            </a:endParaRPr>
          </a:p>
        </p:txBody>
      </p:sp>
      <p:sp>
        <p:nvSpPr>
          <p:cNvPr id="213" name="Google Shape;213;p7"/>
          <p:cNvSpPr/>
          <p:nvPr/>
        </p:nvSpPr>
        <p:spPr>
          <a:xfrm>
            <a:off x="6944139" y="609600"/>
            <a:ext cx="5099226" cy="6031995"/>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p7"/>
          <p:cNvSpPr/>
          <p:nvPr/>
        </p:nvSpPr>
        <p:spPr>
          <a:xfrm>
            <a:off x="312879" y="4784035"/>
            <a:ext cx="11730486" cy="18845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5" name="Google Shape;215;p7"/>
          <p:cNvPicPr preferRelativeResize="0"/>
          <p:nvPr/>
        </p:nvPicPr>
        <p:blipFill rotWithShape="1">
          <a:blip r:embed="rId3">
            <a:alphaModFix/>
          </a:blip>
          <a:srcRect/>
          <a:stretch/>
        </p:blipFill>
        <p:spPr>
          <a:xfrm>
            <a:off x="588931" y="4969071"/>
            <a:ext cx="3324225" cy="1514475"/>
          </a:xfrm>
          <a:prstGeom prst="rect">
            <a:avLst/>
          </a:prstGeom>
          <a:noFill/>
          <a:ln>
            <a:noFill/>
          </a:ln>
        </p:spPr>
      </p:pic>
      <p:pic>
        <p:nvPicPr>
          <p:cNvPr id="216" name="Google Shape;216;p7"/>
          <p:cNvPicPr preferRelativeResize="0"/>
          <p:nvPr/>
        </p:nvPicPr>
        <p:blipFill rotWithShape="1">
          <a:blip r:embed="rId4">
            <a:alphaModFix/>
          </a:blip>
          <a:srcRect/>
          <a:stretch/>
        </p:blipFill>
        <p:spPr>
          <a:xfrm>
            <a:off x="4766704" y="4969071"/>
            <a:ext cx="3028950" cy="1460500"/>
          </a:xfrm>
          <a:prstGeom prst="rect">
            <a:avLst/>
          </a:prstGeom>
          <a:noFill/>
          <a:ln>
            <a:noFill/>
          </a:ln>
        </p:spPr>
      </p:pic>
      <p:pic>
        <p:nvPicPr>
          <p:cNvPr id="217" name="Google Shape;217;p7"/>
          <p:cNvPicPr preferRelativeResize="0"/>
          <p:nvPr/>
        </p:nvPicPr>
        <p:blipFill rotWithShape="1">
          <a:blip r:embed="rId5">
            <a:alphaModFix/>
          </a:blip>
          <a:srcRect/>
          <a:stretch/>
        </p:blipFill>
        <p:spPr>
          <a:xfrm>
            <a:off x="8649203" y="4943671"/>
            <a:ext cx="2990215" cy="1485900"/>
          </a:xfrm>
          <a:prstGeom prst="rect">
            <a:avLst/>
          </a:prstGeom>
          <a:noFill/>
          <a:ln>
            <a:noFill/>
          </a:ln>
        </p:spPr>
      </p:pic>
      <p:pic>
        <p:nvPicPr>
          <p:cNvPr id="218" name="Google Shape;218;p7"/>
          <p:cNvPicPr preferRelativeResize="0"/>
          <p:nvPr/>
        </p:nvPicPr>
        <p:blipFill rotWithShape="1">
          <a:blip r:embed="rId6">
            <a:alphaModFix/>
          </a:blip>
          <a:srcRect l="684" t="1399" r="683" b="1293"/>
          <a:stretch/>
        </p:blipFill>
        <p:spPr>
          <a:xfrm>
            <a:off x="7517219" y="794438"/>
            <a:ext cx="4122199" cy="3734019"/>
          </a:xfrm>
          <a:prstGeom prst="rect">
            <a:avLst/>
          </a:prstGeom>
          <a:noFill/>
          <a:ln>
            <a:noFill/>
          </a:ln>
        </p:spPr>
      </p:pic>
      <p:cxnSp>
        <p:nvCxnSpPr>
          <p:cNvPr id="219" name="Google Shape;219;p7"/>
          <p:cNvCxnSpPr/>
          <p:nvPr/>
        </p:nvCxnSpPr>
        <p:spPr>
          <a:xfrm>
            <a:off x="312879" y="4784035"/>
            <a:ext cx="6631260" cy="0"/>
          </a:xfrm>
          <a:prstGeom prst="straightConnector1">
            <a:avLst/>
          </a:prstGeom>
          <a:noFill/>
          <a:ln w="76200" cap="flat" cmpd="sng">
            <a:solidFill>
              <a:srgbClr val="FFD966"/>
            </a:solidFill>
            <a:prstDash val="solid"/>
            <a:miter lim="800000"/>
            <a:headEnd type="none" w="sm" len="sm"/>
            <a:tailEnd type="none" w="sm" len="sm"/>
          </a:ln>
        </p:spPr>
      </p:cxnSp>
      <p:cxnSp>
        <p:nvCxnSpPr>
          <p:cNvPr id="220" name="Google Shape;220;p7"/>
          <p:cNvCxnSpPr/>
          <p:nvPr/>
        </p:nvCxnSpPr>
        <p:spPr>
          <a:xfrm>
            <a:off x="312879" y="6641595"/>
            <a:ext cx="11730486" cy="0"/>
          </a:xfrm>
          <a:prstGeom prst="straightConnector1">
            <a:avLst/>
          </a:prstGeom>
          <a:noFill/>
          <a:ln w="76200" cap="flat" cmpd="sng">
            <a:solidFill>
              <a:srgbClr val="FFD966"/>
            </a:solidFill>
            <a:prstDash val="solid"/>
            <a:miter lim="800000"/>
            <a:headEnd type="none" w="sm" len="sm"/>
            <a:tailEnd type="none" w="sm" len="sm"/>
          </a:ln>
        </p:spPr>
      </p:cxnSp>
      <p:cxnSp>
        <p:nvCxnSpPr>
          <p:cNvPr id="221" name="Google Shape;221;p7"/>
          <p:cNvCxnSpPr/>
          <p:nvPr/>
        </p:nvCxnSpPr>
        <p:spPr>
          <a:xfrm rot="10800000">
            <a:off x="312879" y="4744279"/>
            <a:ext cx="0" cy="1924305"/>
          </a:xfrm>
          <a:prstGeom prst="straightConnector1">
            <a:avLst/>
          </a:prstGeom>
          <a:noFill/>
          <a:ln w="76200" cap="flat" cmpd="sng">
            <a:solidFill>
              <a:srgbClr val="FFD966"/>
            </a:solidFill>
            <a:prstDash val="solid"/>
            <a:miter lim="800000"/>
            <a:headEnd type="none" w="sm" len="sm"/>
            <a:tailEnd type="none" w="sm" len="sm"/>
          </a:ln>
        </p:spPr>
      </p:cxnSp>
      <p:cxnSp>
        <p:nvCxnSpPr>
          <p:cNvPr id="222" name="Google Shape;222;p7"/>
          <p:cNvCxnSpPr/>
          <p:nvPr/>
        </p:nvCxnSpPr>
        <p:spPr>
          <a:xfrm rot="10800000" flipH="1">
            <a:off x="6923643" y="609600"/>
            <a:ext cx="20496" cy="4212536"/>
          </a:xfrm>
          <a:prstGeom prst="straightConnector1">
            <a:avLst/>
          </a:prstGeom>
          <a:noFill/>
          <a:ln w="76200" cap="flat" cmpd="sng">
            <a:solidFill>
              <a:srgbClr val="FFD966"/>
            </a:solidFill>
            <a:prstDash val="solid"/>
            <a:miter lim="800000"/>
            <a:headEnd type="none" w="sm" len="sm"/>
            <a:tailEnd type="none" w="sm" len="sm"/>
          </a:ln>
        </p:spPr>
      </p:cxnSp>
      <p:cxnSp>
        <p:nvCxnSpPr>
          <p:cNvPr id="223" name="Google Shape;223;p7"/>
          <p:cNvCxnSpPr/>
          <p:nvPr/>
        </p:nvCxnSpPr>
        <p:spPr>
          <a:xfrm rot="10800000">
            <a:off x="6906761" y="609599"/>
            <a:ext cx="5109475" cy="0"/>
          </a:xfrm>
          <a:prstGeom prst="straightConnector1">
            <a:avLst/>
          </a:prstGeom>
          <a:noFill/>
          <a:ln w="76200" cap="flat" cmpd="sng">
            <a:solidFill>
              <a:srgbClr val="FFD966"/>
            </a:solidFill>
            <a:prstDash val="solid"/>
            <a:miter lim="800000"/>
            <a:headEnd type="none" w="sm" len="sm"/>
            <a:tailEnd type="none" w="sm" len="sm"/>
          </a:ln>
        </p:spPr>
      </p:cxnSp>
      <p:cxnSp>
        <p:nvCxnSpPr>
          <p:cNvPr id="224" name="Google Shape;224;p7"/>
          <p:cNvCxnSpPr/>
          <p:nvPr/>
        </p:nvCxnSpPr>
        <p:spPr>
          <a:xfrm flipH="1">
            <a:off x="12043365" y="571498"/>
            <a:ext cx="4" cy="6097086"/>
          </a:xfrm>
          <a:prstGeom prst="straightConnector1">
            <a:avLst/>
          </a:prstGeom>
          <a:noFill/>
          <a:ln w="76200" cap="flat" cmpd="sng">
            <a:solidFill>
              <a:srgbClr val="FFD966"/>
            </a:solidFill>
            <a:prstDash val="solid"/>
            <a:miter lim="800000"/>
            <a:headEnd type="none" w="sm" len="sm"/>
            <a:tailEnd type="none" w="sm" len="sm"/>
          </a:ln>
        </p:spPr>
      </p:cxnSp>
      <p:sp>
        <p:nvSpPr>
          <p:cNvPr id="225" name="Google Shape;225;p7"/>
          <p:cNvSpPr txBox="1"/>
          <p:nvPr/>
        </p:nvSpPr>
        <p:spPr>
          <a:xfrm>
            <a:off x="351181" y="1305342"/>
            <a:ext cx="6338411"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What do houses in Austin look like?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Majority of houses in Austin is single-family type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Between 3-4 bedrooms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Between 2-3 bathrooms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~2,200 square feet</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This information will assist with future developments and attracting the correct customers.</a:t>
            </a:r>
            <a:endParaRPr sz="1400" b="0" i="0" u="none" strike="noStrike" cap="none">
              <a:solidFill>
                <a:srgbClr val="000000"/>
              </a:solidFill>
              <a:latin typeface="Arial"/>
              <a:ea typeface="Arial"/>
              <a:cs typeface="Arial"/>
              <a:sym typeface="Arial"/>
            </a:endParaRPr>
          </a:p>
        </p:txBody>
      </p:sp>
      <p:sp>
        <p:nvSpPr>
          <p:cNvPr id="226" name="Google Shape;22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Shape 230"/>
        <p:cNvGrpSpPr/>
        <p:nvPr/>
      </p:nvGrpSpPr>
      <p:grpSpPr>
        <a:xfrm>
          <a:off x="0" y="0"/>
          <a:ext cx="0" cy="0"/>
          <a:chOff x="0" y="0"/>
          <a:chExt cx="0" cy="0"/>
        </a:xfrm>
      </p:grpSpPr>
      <p:sp>
        <p:nvSpPr>
          <p:cNvPr id="231" name="Google Shape;231;p8"/>
          <p:cNvSpPr txBox="1"/>
          <p:nvPr/>
        </p:nvSpPr>
        <p:spPr>
          <a:xfrm>
            <a:off x="198782" y="185531"/>
            <a:ext cx="474427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FFD966"/>
                </a:solidFill>
                <a:latin typeface="Calibri"/>
                <a:ea typeface="Calibri"/>
                <a:cs typeface="Calibri"/>
                <a:sym typeface="Calibri"/>
              </a:rPr>
              <a:t>Data Overview</a:t>
            </a: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5683129" y="609600"/>
            <a:ext cx="6360236" cy="6031995"/>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33" name="Google Shape;233;p8"/>
          <p:cNvCxnSpPr/>
          <p:nvPr/>
        </p:nvCxnSpPr>
        <p:spPr>
          <a:xfrm>
            <a:off x="5642177" y="6641595"/>
            <a:ext cx="6428317" cy="38102"/>
          </a:xfrm>
          <a:prstGeom prst="straightConnector1">
            <a:avLst/>
          </a:prstGeom>
          <a:noFill/>
          <a:ln w="76200" cap="flat" cmpd="sng">
            <a:solidFill>
              <a:srgbClr val="FFD966"/>
            </a:solidFill>
            <a:prstDash val="solid"/>
            <a:miter lim="800000"/>
            <a:headEnd type="none" w="sm" len="sm"/>
            <a:tailEnd type="none" w="sm" len="sm"/>
          </a:ln>
        </p:spPr>
      </p:cxnSp>
      <p:cxnSp>
        <p:nvCxnSpPr>
          <p:cNvPr id="234" name="Google Shape;234;p8"/>
          <p:cNvCxnSpPr/>
          <p:nvPr/>
        </p:nvCxnSpPr>
        <p:spPr>
          <a:xfrm rot="10800000">
            <a:off x="5683125" y="571498"/>
            <a:ext cx="0" cy="6070097"/>
          </a:xfrm>
          <a:prstGeom prst="straightConnector1">
            <a:avLst/>
          </a:prstGeom>
          <a:noFill/>
          <a:ln w="76200" cap="flat" cmpd="sng">
            <a:solidFill>
              <a:srgbClr val="FFD966"/>
            </a:solidFill>
            <a:prstDash val="solid"/>
            <a:miter lim="800000"/>
            <a:headEnd type="none" w="sm" len="sm"/>
            <a:tailEnd type="none" w="sm" len="sm"/>
          </a:ln>
        </p:spPr>
      </p:cxnSp>
      <p:cxnSp>
        <p:nvCxnSpPr>
          <p:cNvPr id="235" name="Google Shape;235;p8"/>
          <p:cNvCxnSpPr/>
          <p:nvPr/>
        </p:nvCxnSpPr>
        <p:spPr>
          <a:xfrm flipH="1">
            <a:off x="5676215" y="609599"/>
            <a:ext cx="6340022" cy="1"/>
          </a:xfrm>
          <a:prstGeom prst="straightConnector1">
            <a:avLst/>
          </a:prstGeom>
          <a:noFill/>
          <a:ln w="76200" cap="flat" cmpd="sng">
            <a:solidFill>
              <a:srgbClr val="FFD966"/>
            </a:solidFill>
            <a:prstDash val="solid"/>
            <a:miter lim="800000"/>
            <a:headEnd type="none" w="sm" len="sm"/>
            <a:tailEnd type="none" w="sm" len="sm"/>
          </a:ln>
        </p:spPr>
      </p:cxnSp>
      <p:cxnSp>
        <p:nvCxnSpPr>
          <p:cNvPr id="236" name="Google Shape;236;p8"/>
          <p:cNvCxnSpPr/>
          <p:nvPr/>
        </p:nvCxnSpPr>
        <p:spPr>
          <a:xfrm flipH="1">
            <a:off x="12043365" y="571498"/>
            <a:ext cx="4" cy="6097086"/>
          </a:xfrm>
          <a:prstGeom prst="straightConnector1">
            <a:avLst/>
          </a:prstGeom>
          <a:noFill/>
          <a:ln w="76200" cap="flat" cmpd="sng">
            <a:solidFill>
              <a:srgbClr val="FFD966"/>
            </a:solidFill>
            <a:prstDash val="solid"/>
            <a:miter lim="800000"/>
            <a:headEnd type="none" w="sm" len="sm"/>
            <a:tailEnd type="none" w="sm" len="sm"/>
          </a:ln>
        </p:spPr>
      </p:cxnSp>
      <p:sp>
        <p:nvSpPr>
          <p:cNvPr id="237" name="Google Shape;237;p8"/>
          <p:cNvSpPr txBox="1"/>
          <p:nvPr/>
        </p:nvSpPr>
        <p:spPr>
          <a:xfrm>
            <a:off x="351182" y="1305342"/>
            <a:ext cx="5099226" cy="29546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D966"/>
                </a:solidFill>
                <a:latin typeface="Calibri"/>
                <a:ea typeface="Calibri"/>
                <a:cs typeface="Calibri"/>
                <a:sym typeface="Calibri"/>
              </a:rPr>
              <a:t>When do invest in the Austin Market?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Home sales typically occur in the summer months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Prices are highest in July, August and December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This analysis can be utilized to ensure that properties are purchased during statistically cheaper months and sold during timeframes of higher expected returns.</a:t>
            </a:r>
            <a:endParaRPr sz="1400" b="0" i="0" u="none" strike="noStrike" cap="none">
              <a:solidFill>
                <a:srgbClr val="000000"/>
              </a:solidFill>
              <a:latin typeface="Arial"/>
              <a:ea typeface="Arial"/>
              <a:cs typeface="Arial"/>
              <a:sym typeface="Arial"/>
            </a:endParaRPr>
          </a:p>
        </p:txBody>
      </p:sp>
      <p:pic>
        <p:nvPicPr>
          <p:cNvPr id="238" name="Google Shape;238;p8"/>
          <p:cNvPicPr preferRelativeResize="0"/>
          <p:nvPr/>
        </p:nvPicPr>
        <p:blipFill rotWithShape="1">
          <a:blip r:embed="rId3">
            <a:alphaModFix/>
          </a:blip>
          <a:srcRect t="5134"/>
          <a:stretch/>
        </p:blipFill>
        <p:spPr>
          <a:xfrm>
            <a:off x="5898713" y="1211159"/>
            <a:ext cx="5955052" cy="1827469"/>
          </a:xfrm>
          <a:prstGeom prst="rect">
            <a:avLst/>
          </a:prstGeom>
          <a:noFill/>
          <a:ln>
            <a:noFill/>
          </a:ln>
        </p:spPr>
      </p:pic>
      <p:pic>
        <p:nvPicPr>
          <p:cNvPr id="239" name="Google Shape;239;p8"/>
          <p:cNvPicPr preferRelativeResize="0"/>
          <p:nvPr/>
        </p:nvPicPr>
        <p:blipFill rotWithShape="1">
          <a:blip r:embed="rId4">
            <a:alphaModFix/>
          </a:blip>
          <a:srcRect/>
          <a:stretch/>
        </p:blipFill>
        <p:spPr>
          <a:xfrm>
            <a:off x="5855596" y="4343896"/>
            <a:ext cx="6041287" cy="2030986"/>
          </a:xfrm>
          <a:prstGeom prst="rect">
            <a:avLst/>
          </a:prstGeom>
          <a:noFill/>
          <a:ln>
            <a:noFill/>
          </a:ln>
        </p:spPr>
      </p:pic>
      <p:sp>
        <p:nvSpPr>
          <p:cNvPr id="240" name="Google Shape;240;p8"/>
          <p:cNvSpPr txBox="1"/>
          <p:nvPr/>
        </p:nvSpPr>
        <p:spPr>
          <a:xfrm>
            <a:off x="6181852" y="939303"/>
            <a:ext cx="191033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Sale Distribution by Month</a:t>
            </a:r>
            <a:endParaRPr sz="1400" b="0" i="0" u="none" strike="noStrike" cap="none">
              <a:solidFill>
                <a:srgbClr val="000000"/>
              </a:solidFill>
              <a:latin typeface="Arial"/>
              <a:ea typeface="Arial"/>
              <a:cs typeface="Arial"/>
              <a:sym typeface="Arial"/>
            </a:endParaRPr>
          </a:p>
        </p:txBody>
      </p:sp>
      <p:sp>
        <p:nvSpPr>
          <p:cNvPr id="241" name="Google Shape;241;p8"/>
          <p:cNvSpPr txBox="1"/>
          <p:nvPr/>
        </p:nvSpPr>
        <p:spPr>
          <a:xfrm>
            <a:off x="6181852" y="4167294"/>
            <a:ext cx="196323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Price Distribution by Month</a:t>
            </a:r>
            <a:endParaRPr sz="1400" b="0" i="0" u="none" strike="noStrike" cap="none">
              <a:solidFill>
                <a:srgbClr val="000000"/>
              </a:solidFill>
              <a:latin typeface="Arial"/>
              <a:ea typeface="Arial"/>
              <a:cs typeface="Arial"/>
              <a:sym typeface="Arial"/>
            </a:endParaRPr>
          </a:p>
        </p:txBody>
      </p:sp>
      <p:sp>
        <p:nvSpPr>
          <p:cNvPr id="242" name="Google Shape;2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2626</Words>
  <Application>Microsoft Office PowerPoint</Application>
  <PresentationFormat>Widescreen</PresentationFormat>
  <Paragraphs>548</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Chelsea Clinger</dc:creator>
  <cp:lastModifiedBy>Eric Pierce</cp:lastModifiedBy>
  <cp:revision>4</cp:revision>
  <dcterms:created xsi:type="dcterms:W3CDTF">2021-02-27T18:18:12Z</dcterms:created>
  <dcterms:modified xsi:type="dcterms:W3CDTF">2021-03-10T17:44:38Z</dcterms:modified>
</cp:coreProperties>
</file>